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4" r:id="rId6"/>
    <p:sldId id="260" r:id="rId7"/>
    <p:sldId id="261" r:id="rId8"/>
    <p:sldId id="262" r:id="rId9"/>
    <p:sldId id="263" r:id="rId10"/>
    <p:sldId id="264" r:id="rId11"/>
    <p:sldId id="265" r:id="rId12"/>
    <p:sldId id="29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2" r:id="rId29"/>
    <p:sldId id="283" r:id="rId30"/>
    <p:sldId id="284" r:id="rId31"/>
    <p:sldId id="285" r:id="rId32"/>
    <p:sldId id="286" r:id="rId33"/>
    <p:sldId id="287" r:id="rId34"/>
    <p:sldId id="288" r:id="rId35"/>
    <p:sldId id="289" r:id="rId36"/>
    <p:sldId id="290" r:id="rId37"/>
    <p:sldId id="291" r:id="rId38"/>
    <p:sldId id="281" r:id="rId39"/>
    <p:sldId id="292" r:id="rId40"/>
    <p:sldId id="293" r:id="rId41"/>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74" y="-7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C014DA6-81AE-4826-B23D-12C905A26997}" type="datetimeFigureOut">
              <a:rPr lang="en-US"/>
              <a:pPr>
                <a:defRPr/>
              </a:pPr>
              <a:t>9/16/2019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453506-8EC8-4A6F-BEF0-B8CE290EB6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C41EAB-922A-4F9C-B332-3BD0260BDF3F}" type="datetimeFigureOut">
              <a:rPr lang="en-US"/>
              <a:pPr>
                <a:defRPr/>
              </a:pPr>
              <a:t>9/16/2019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DCDAD1-1003-4A83-9519-27D816AE2D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3D9361-D98F-493F-9B78-C806B6BADEE4}" type="datetimeFigureOut">
              <a:rPr lang="en-US"/>
              <a:pPr>
                <a:defRPr/>
              </a:pPr>
              <a:t>9/16/2019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6E2186-2C0E-463D-8E80-DE2A2B76C24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106077-0C53-4A87-A532-5FFC6CA80F53}" type="datetimeFigureOut">
              <a:rPr lang="en-US"/>
              <a:pPr>
                <a:defRPr/>
              </a:pPr>
              <a:t>9/16/2019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5D69D6-3CFB-4C6C-9FCC-5F262466B1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DA99955-0C1A-49CB-9163-BA83BF51F757}" type="datetimeFigureOut">
              <a:rPr lang="en-US"/>
              <a:pPr>
                <a:defRPr/>
              </a:pPr>
              <a:t>9/16/2019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2009E9-D0EE-4CAC-93B5-1619E5B4BB4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01FAE40-3781-40BE-9885-819D23BFC540}" type="datetimeFigureOut">
              <a:rPr lang="en-US"/>
              <a:pPr>
                <a:defRPr/>
              </a:pPr>
              <a:t>9/16/2019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6B49E3-C3E8-4B68-A980-6CC13BF47B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0A2CD7-8E20-4FA7-A179-D4FE9DE9504A}" type="datetimeFigureOut">
              <a:rPr lang="en-US"/>
              <a:pPr>
                <a:defRPr/>
              </a:pPr>
              <a:t>9/16/2019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DB1A44F-27E8-41CB-B3CA-D1ABC5A1A27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12CE3FE-A296-4D7B-8981-8715C5B88F0A}" type="datetimeFigureOut">
              <a:rPr lang="en-US"/>
              <a:pPr>
                <a:defRPr/>
              </a:pPr>
              <a:t>9/16/2019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8A4966C-8556-4578-8CC9-8CBBEA73D2C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FFD1D5-0ADB-46E1-BE5A-D96157799F6D}" type="datetimeFigureOut">
              <a:rPr lang="en-US"/>
              <a:pPr>
                <a:defRPr/>
              </a:pPr>
              <a:t>9/16/2019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CD78DF2-B47B-4E96-B404-A4D5D0939F3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6BB7BE-BAB5-4530-839A-ADB45B3B4489}" type="datetimeFigureOut">
              <a:rPr lang="en-US"/>
              <a:pPr>
                <a:defRPr/>
              </a:pPr>
              <a:t>9/16/2019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C1107A-55FE-4D19-BEAA-F17BF08A50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223986-7E08-40F3-BCCB-BB20A6E88F37}" type="datetimeFigureOut">
              <a:rPr lang="en-US"/>
              <a:pPr>
                <a:defRPr/>
              </a:pPr>
              <a:t>9/16/2019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DA7DE0-1AB7-44FA-8699-32997E08CCE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15B74A0-67C0-49D5-94B0-E94C1610A2C1}" type="datetimeFigureOut">
              <a:rPr lang="en-US"/>
              <a:pPr>
                <a:defRPr/>
              </a:pPr>
              <a:t>9/16/2019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4CC878A-CC54-43A6-832F-38AE202EDB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KỸ </a:t>
            </a:r>
            <a:r>
              <a:rPr lang="en-US" b="1" dirty="0"/>
              <a:t>NĂNG PHÂN TÍCH VÀ ĐÁNH GIÁ </a:t>
            </a:r>
            <a:r>
              <a:rPr lang="en-US" dirty="0"/>
              <a:t/>
            </a:r>
            <a:br>
              <a:rPr lang="en-US" dirty="0"/>
            </a:br>
            <a:r>
              <a:rPr lang="en-US" b="1" dirty="0"/>
              <a:t>TÁC ĐỘNG CỦA  CHÍNH SÁCH </a:t>
            </a:r>
            <a:r>
              <a:rPr lang="en-US" dirty="0"/>
              <a:t/>
            </a:r>
            <a:br>
              <a:rPr lang="en-US" dirty="0"/>
            </a:br>
            <a:endParaRPr lang="en-US" dirty="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b="1" dirty="0"/>
              <a:t> </a:t>
            </a:r>
            <a:r>
              <a:rPr lang="en-US" b="1" i="1" dirty="0"/>
              <a:t>BCV. </a:t>
            </a:r>
            <a:r>
              <a:rPr lang="en-US" b="1" i="1" dirty="0" err="1"/>
              <a:t>Đặng</a:t>
            </a:r>
            <a:r>
              <a:rPr lang="en-US" b="1" i="1" dirty="0"/>
              <a:t> </a:t>
            </a:r>
            <a:r>
              <a:rPr lang="en-US" b="1" i="1" dirty="0" err="1"/>
              <a:t>Đình</a:t>
            </a:r>
            <a:r>
              <a:rPr lang="en-US" b="1" i="1" dirty="0"/>
              <a:t> </a:t>
            </a:r>
            <a:r>
              <a:rPr lang="en-US" b="1" i="1" dirty="0" err="1"/>
              <a:t>Luyến</a:t>
            </a:r>
            <a:r>
              <a:rPr lang="en-US" b="1" i="1" dirty="0"/>
              <a:t> </a:t>
            </a:r>
            <a:r>
              <a:rPr lang="en-US" b="1" i="1" dirty="0" smtClean="0"/>
              <a:t/>
            </a:r>
            <a:br>
              <a:rPr lang="en-US" b="1" i="1" dirty="0" smtClean="0"/>
            </a:br>
            <a:r>
              <a:rPr lang="en-US" b="1" i="1" dirty="0" err="1" smtClean="0"/>
              <a:t>nguyên</a:t>
            </a:r>
            <a:r>
              <a:rPr lang="en-US" b="1" i="1" dirty="0" smtClean="0"/>
              <a:t> </a:t>
            </a:r>
            <a:r>
              <a:rPr lang="en-US" b="1" i="1" dirty="0"/>
              <a:t>PCN. UBPL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vi-VN" dirty="0"/>
              <a:t> </a:t>
            </a:r>
            <a:r>
              <a:rPr lang="vi-VN" b="1" dirty="0"/>
              <a:t>6. Mục tiêu phân tích chính sách </a:t>
            </a:r>
            <a:r>
              <a:rPr lang="en-US" dirty="0"/>
              <a:t/>
            </a:r>
            <a:br>
              <a:rPr lang="en-US" dirty="0"/>
            </a:br>
            <a:endParaRPr lang="en-US" dirty="0"/>
          </a:p>
        </p:txBody>
      </p:sp>
      <p:sp>
        <p:nvSpPr>
          <p:cNvPr id="3" name="Content Placeholder 2"/>
          <p:cNvSpPr>
            <a:spLocks noGrp="1"/>
          </p:cNvSpPr>
          <p:nvPr>
            <p:ph idx="1"/>
          </p:nvPr>
        </p:nvSpPr>
        <p:spPr>
          <a:xfrm>
            <a:off x="457200" y="548878"/>
            <a:ext cx="8229600" cy="3394472"/>
          </a:xfrm>
        </p:spPr>
        <p:txBody>
          <a:bodyPr rtlCol="0">
            <a:noAutofit/>
          </a:bodyPr>
          <a:lstStyle/>
          <a:p>
            <a:pPr marL="0" indent="0" algn="just" eaLnBrk="1" fontAlgn="auto" hangingPunct="1">
              <a:spcAft>
                <a:spcPts val="0"/>
              </a:spcAft>
              <a:buFont typeface="Arial" pitchFamily="34" charset="0"/>
              <a:buNone/>
              <a:defRP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Phân tích chính sách nhằm góp phần nâng cao chất lượng và kết quả đạt được của quá trình hoạch định chính sách. </a:t>
            </a:r>
            <a:endParaRPr lang="en-US" sz="28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800" dirty="0">
                <a:latin typeface="Times New Roman" pitchFamily="18" charset="0"/>
                <a:cs typeface="Times New Roman" pitchFamily="18" charset="0"/>
              </a:rPr>
              <a:t>       - Phân tích chính sách là quá trình tìm kiếm, đưa ra giải pháp hữu ích và hợp lý để làm cơ sở cho việc xem xét, quyết định chính sách.</a:t>
            </a:r>
            <a:endParaRPr lang="en-US" sz="28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800" dirty="0">
                <a:latin typeface="Times New Roman" pitchFamily="18" charset="0"/>
                <a:cs typeface="Times New Roman" pitchFamily="18" charset="0"/>
              </a:rPr>
              <a:t>       - Phân tích chính sách là một giai đoạn của quá trình hoạch định chính sách và diễn ra, tác động đến tất cả các giai đoạn của quá trình xây dựng, ban hành chính sách.</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7650"/>
            <a:ext cx="8534400" cy="857250"/>
          </a:xfrm>
        </p:spPr>
        <p:txBody>
          <a:bodyPr rtlCol="0">
            <a:noAutofit/>
          </a:bodyPr>
          <a:lstStyle/>
          <a:p>
            <a:pPr eaLnBrk="1" fontAlgn="auto" hangingPunct="1">
              <a:spcAft>
                <a:spcPts val="0"/>
              </a:spcAft>
              <a:defRPr/>
            </a:pPr>
            <a:r>
              <a:rPr lang="vi-VN" sz="2500" b="1" dirty="0"/>
              <a:t> </a:t>
            </a:r>
            <a:r>
              <a:rPr lang="en-US" sz="2500" b="1" dirty="0" smtClean="0"/>
              <a:t/>
            </a:r>
            <a:br>
              <a:rPr lang="en-US" sz="2500" b="1" dirty="0" smtClean="0"/>
            </a:br>
            <a:r>
              <a:rPr lang="vi-VN" sz="2500" b="1" dirty="0" smtClean="0"/>
              <a:t>7</a:t>
            </a:r>
            <a:r>
              <a:rPr lang="vi-VN" sz="2500" b="1" dirty="0"/>
              <a:t>. Nội dung và phương pháp phân tích, đánh giá chính sách </a:t>
            </a:r>
            <a:r>
              <a:rPr lang="en-US" sz="2500" dirty="0"/>
              <a:t/>
            </a:r>
            <a:br>
              <a:rPr lang="en-US" sz="2500" dirty="0"/>
            </a:br>
            <a:endParaRPr lang="en-US" sz="2500" dirty="0"/>
          </a:p>
        </p:txBody>
      </p:sp>
      <p:sp>
        <p:nvSpPr>
          <p:cNvPr id="3" name="Content Placeholder 2"/>
          <p:cNvSpPr>
            <a:spLocks noGrp="1"/>
          </p:cNvSpPr>
          <p:nvPr>
            <p:ph idx="1"/>
          </p:nvPr>
        </p:nvSpPr>
        <p:spPr>
          <a:xfrm>
            <a:off x="152400" y="361950"/>
            <a:ext cx="8763000" cy="3394472"/>
          </a:xfrm>
        </p:spPr>
        <p:txBody>
          <a:bodyPr rtlCol="0">
            <a:noAutofit/>
          </a:bodyPr>
          <a:lstStyle/>
          <a:p>
            <a:pPr marL="0" indent="0" algn="just" eaLnBrk="1" fontAlgn="auto" hangingPunct="1">
              <a:spcBef>
                <a:spcPts val="0"/>
              </a:spcBef>
              <a:spcAft>
                <a:spcPts val="0"/>
              </a:spcAft>
              <a:buFont typeface="Arial" pitchFamily="34" charset="0"/>
              <a:buNone/>
              <a:defRPr/>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Phân tích, đánh giá tính toàn vẹn của chính sách là: </a:t>
            </a:r>
            <a:endParaRPr lang="en-US" sz="20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 Đối chiếu chính sách với đường lối chung xem chính sách có thể hiện đầy đủ và phù hợp với đường lối chung không.</a:t>
            </a:r>
            <a:endParaRPr lang="en-US" sz="20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000" dirty="0">
                <a:latin typeface="Times New Roman" pitchFamily="18" charset="0"/>
                <a:cs typeface="Times New Roman" pitchFamily="18" charset="0"/>
              </a:rPr>
              <a:t>            + Đối chiếu chính sách với yêu cầu của thực tế xem chính sách có đáp ứng đầy đủ yêu cầu của thực tiễn không. </a:t>
            </a:r>
            <a:endParaRPr lang="en-US" sz="20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Phân tích, đánh giá tính thống nhất của chính sách là: </a:t>
            </a:r>
            <a:endParaRPr lang="en-US" sz="20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000" dirty="0">
                <a:latin typeface="Times New Roman" pitchFamily="18" charset="0"/>
                <a:cs typeface="Times New Roman" pitchFamily="18" charset="0"/>
              </a:rPr>
              <a:t>             + Đối chiếu các bộ phận của một chính sách xem các bộ phận có thống nhất với nhau không.</a:t>
            </a:r>
            <a:endParaRPr lang="en-US" sz="20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000" dirty="0">
                <a:latin typeface="Times New Roman" pitchFamily="18" charset="0"/>
                <a:cs typeface="Times New Roman" pitchFamily="18" charset="0"/>
              </a:rPr>
              <a:t>             + Đối chiếu một chính sách với hệ thống chính sách hiện hành xem có thống nhất không, có đồng bộ không.</a:t>
            </a:r>
            <a:endParaRPr lang="en-US" sz="20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Phân tích, đánh giá tính khả thi của chính sách là: </a:t>
            </a:r>
            <a:endParaRPr lang="en-US" sz="20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000" dirty="0">
                <a:latin typeface="Times New Roman" pitchFamily="18" charset="0"/>
                <a:cs typeface="Times New Roman" pitchFamily="18" charset="0"/>
              </a:rPr>
              <a:t>            Đối chiếu chính sách với điều kiện thực hiện chính sách, bao gồm:</a:t>
            </a:r>
            <a:endParaRPr lang="en-US" sz="20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000" dirty="0">
                <a:latin typeface="Times New Roman" pitchFamily="18" charset="0"/>
                <a:cs typeface="Times New Roman" pitchFamily="18" charset="0"/>
              </a:rPr>
              <a:t>             + Nhân lực: số lượng, năng lực, phẩm chất, sự sẵn sàng.</a:t>
            </a:r>
            <a:endParaRPr lang="en-US" sz="20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000" dirty="0">
                <a:latin typeface="Times New Roman" pitchFamily="18" charset="0"/>
                <a:cs typeface="Times New Roman" pitchFamily="18" charset="0"/>
              </a:rPr>
              <a:t>             + Kinh phí, vật lực.</a:t>
            </a:r>
            <a:endParaRPr lang="en-US" sz="20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000" dirty="0">
                <a:latin typeface="Times New Roman" pitchFamily="18" charset="0"/>
                <a:cs typeface="Times New Roman" pitchFamily="18" charset="0"/>
              </a:rPr>
              <a:t>             + Thời gian vật chất</a:t>
            </a:r>
            <a:r>
              <a:rPr lang="vi-VN"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857250"/>
          </a:xfrm>
        </p:spPr>
        <p:txBody>
          <a:bodyPr rtlCol="0">
            <a:noAutofit/>
          </a:bodyPr>
          <a:lstStyle/>
          <a:p>
            <a:pPr eaLnBrk="1" fontAlgn="auto" hangingPunct="1">
              <a:spcAft>
                <a:spcPts val="0"/>
              </a:spcAft>
              <a:defRPr/>
            </a:pPr>
            <a:r>
              <a:rPr lang="vi-VN" sz="3500" b="1" dirty="0"/>
              <a:t>7. Nội dung và phương pháp phân tích, đánh giá chính sách</a:t>
            </a:r>
            <a:endParaRPr lang="en-US" sz="3500" dirty="0"/>
          </a:p>
        </p:txBody>
      </p:sp>
      <p:sp>
        <p:nvSpPr>
          <p:cNvPr id="3" name="Content Placeholder 2"/>
          <p:cNvSpPr>
            <a:spLocks noGrp="1"/>
          </p:cNvSpPr>
          <p:nvPr>
            <p:ph idx="1"/>
          </p:nvPr>
        </p:nvSpPr>
        <p:spPr>
          <a:xfrm>
            <a:off x="457200" y="819150"/>
            <a:ext cx="8534400" cy="3394472"/>
          </a:xfrm>
        </p:spPr>
        <p:txBody>
          <a:bodyPr rtlCol="0">
            <a:noAutofit/>
          </a:bodyPr>
          <a:lstStyle/>
          <a:p>
            <a:pPr marL="0" indent="0" algn="just" eaLnBrk="1" fontAlgn="auto" hangingPunct="1">
              <a:spcAft>
                <a:spcPts val="0"/>
              </a:spcAft>
              <a:buFont typeface="Arial" pitchFamily="34" charset="0"/>
              <a:buNone/>
              <a:defRP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 Phân tích, đánh giá các tác nhân của chính sách là: </a:t>
            </a:r>
            <a:endParaRPr lang="en-US" sz="20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000" dirty="0">
                <a:latin typeface="Times New Roman" pitchFamily="18" charset="0"/>
                <a:cs typeface="Times New Roman" pitchFamily="18" charset="0"/>
              </a:rPr>
              <a:t>             (Tác nhân là nhân tố kích thích để khởi xướng một chính sách) </a:t>
            </a:r>
            <a:endParaRPr lang="en-US" sz="20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000" dirty="0">
                <a:latin typeface="Times New Roman" pitchFamily="18" charset="0"/>
                <a:cs typeface="Times New Roman" pitchFamily="18" charset="0"/>
              </a:rPr>
              <a:t>             Xem xét các loại tác nhân: tính cấp thiết giải quyết vấn đề; yêu cầu của công tác quản lý; yêu cầu của lợi ích cộng đồng; yêu cầu của lợi ích cục bộ (nhóm lợi ích) đối với chính sách như nào.</a:t>
            </a:r>
            <a:endParaRPr lang="en-US" sz="20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000" dirty="0">
                <a:latin typeface="Times New Roman" pitchFamily="18" charset="0"/>
                <a:cs typeface="Times New Roman" pitchFamily="18" charset="0"/>
              </a:rPr>
              <a:t>          - Đánh giá chính sách: được tiến hành trước khi ban hành chính sách và đánh giá hiệu quả sau khi thực hiện chính sách để so sánh. </a:t>
            </a:r>
            <a:endParaRPr lang="en-US" sz="20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000" dirty="0">
                <a:latin typeface="Times New Roman" pitchFamily="18" charset="0"/>
                <a:cs typeface="Times New Roman" pitchFamily="18" charset="0"/>
              </a:rPr>
              <a:t>           - Các đối tượng chịu tác động của chính sách: chịu tác động trực tiếp và chịu tác động gián tiếp (tác động tích cực, tác động tiêu cực).</a:t>
            </a:r>
            <a:endParaRPr lang="en-US" sz="20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000" dirty="0">
                <a:latin typeface="Times New Roman" pitchFamily="18" charset="0"/>
                <a:cs typeface="Times New Roman" pitchFamily="18" charset="0"/>
              </a:rPr>
              <a:t>           - Xem xét khi áp dụng chính sách mới sẽ tác động đến sự phát triển chung của địa phương như thế nào; tác động đối với doanh nghiệp, người dân, xã hội, môi trường, ngân sách nhà nước và tác động đến quyền, nghĩa vụ của người dân như thế nào.</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endParaRPr lang="en-US" smtClean="0"/>
          </a:p>
        </p:txBody>
      </p:sp>
      <p:sp>
        <p:nvSpPr>
          <p:cNvPr id="25602" name="Content Placeholder 2"/>
          <p:cNvSpPr>
            <a:spLocks noGrp="1"/>
          </p:cNvSpPr>
          <p:nvPr>
            <p:ph idx="1"/>
          </p:nvPr>
        </p:nvSpPr>
        <p:spPr/>
        <p:txBody>
          <a:bodyPr/>
          <a:lstStyle/>
          <a:p>
            <a:pPr marL="0" indent="0" algn="just" eaLnBrk="1" hangingPunct="1">
              <a:buFont typeface="Arial" charset="0"/>
              <a:buNone/>
            </a:pPr>
            <a:r>
              <a:rPr lang="vi-VN" dirty="0" smtClean="0">
                <a:latin typeface="+mj-lt"/>
              </a:rPr>
              <a:t> </a:t>
            </a:r>
            <a:r>
              <a:rPr lang="vi-VN" b="1" dirty="0" smtClean="0">
                <a:latin typeface="+mj-lt"/>
              </a:rPr>
              <a:t>II. VAI TRÒ PHÂN TÍCH, ĐÁNH GIÁ TÁC ĐỘNG CHÍNH SÁCH CỦA ĐẠI BIỂU HỘI ĐỒNG NHÂN DÂN TRONG XÂY DỰNG, BAN HÀNH NGHỊ QUYẾT</a:t>
            </a:r>
            <a:endParaRPr lang="en-US"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rtlCol="0">
            <a:normAutofit fontScale="90000"/>
          </a:bodyPr>
          <a:lstStyle/>
          <a:p>
            <a:pPr eaLnBrk="1" fontAlgn="auto" hangingPunct="1">
              <a:spcAft>
                <a:spcPts val="0"/>
              </a:spcAft>
              <a:defRPr/>
            </a:pPr>
            <a:r>
              <a:rPr lang="vi-VN" sz="3600" b="1" dirty="0"/>
              <a:t> </a:t>
            </a:r>
            <a:r>
              <a:rPr lang="en-US" sz="3600" b="1" dirty="0" smtClean="0"/>
              <a:t/>
            </a:r>
            <a:br>
              <a:rPr lang="en-US" sz="3600" b="1" dirty="0" smtClean="0"/>
            </a:br>
            <a:r>
              <a:rPr lang="vi-VN" sz="3600" b="1" dirty="0" smtClean="0"/>
              <a:t>1</a:t>
            </a:r>
            <a:r>
              <a:rPr lang="vi-VN" sz="3600" b="1" dirty="0"/>
              <a:t>. Vai trò của đại biểu Hội đồng nhân dân đối với phân tích, đánh giá tác động chính sách </a:t>
            </a:r>
            <a:r>
              <a:rPr lang="en-US" dirty="0"/>
              <a:t/>
            </a:r>
            <a:br>
              <a:rPr lang="en-US" dirty="0"/>
            </a:br>
            <a:endParaRPr lang="en-US" dirty="0"/>
          </a:p>
        </p:txBody>
      </p:sp>
      <p:sp>
        <p:nvSpPr>
          <p:cNvPr id="3" name="Content Placeholder 2"/>
          <p:cNvSpPr>
            <a:spLocks noGrp="1"/>
          </p:cNvSpPr>
          <p:nvPr>
            <p:ph idx="1"/>
          </p:nvPr>
        </p:nvSpPr>
        <p:spPr>
          <a:xfrm>
            <a:off x="152400" y="929878"/>
            <a:ext cx="8839200" cy="3394472"/>
          </a:xfrm>
        </p:spPr>
        <p:txBody>
          <a:bodyPr>
            <a:noAutofit/>
          </a:bodyPr>
          <a:lstStyle/>
          <a:p>
            <a:pPr marL="0" indent="0" algn="just" eaLnBrk="1" hangingPunct="1">
              <a:lnSpc>
                <a:spcPct val="80000"/>
              </a:lnSpc>
              <a:buFont typeface="Arial" charset="0"/>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 Đại</a:t>
            </a:r>
            <a:r>
              <a:rPr lang="vi-VN" sz="2200" b="1"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biểu Hội đồng nhân dân có vai trò quan trọng đối với phân tích, đánh giá tác động chính sách trong quy trình xây dựng, ban hành nghị quyết của Hội đồng nhân dân cấp mình.</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 Trong quy trình xây dựng, ban hành nghị quyết mà không thực hiện tốt việc phân tích, đánh giá tác động của chính sách thì sẽ ban hành chính sách có chất lượng hạn chế, không dự báo được nguồn lực, các điều kiện cần thiết để thực hiện, tính khả thi không cao, không phù hợp với thực tiễn, v v </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 Trước khi quyết định ban hành chính sách thì phải thực hiện tốt quy trình phân tích, đánh giá tác động của chính sách.</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 Hội đồng nhân dân, các đại biểu Hội đồng nhân dân là chủ thể quyết định cuối cùng để ban hành chính sách và chụi trách nhiệm chính trị về quyết định của mình. Vì vậy, đại biểu Hội đồng nhân dân cần phải có năng lực, trình độ, tâm huyết và dành nhiều thời gian để phân tích, đánh giá tác động và quyết định chính sách.</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610600" cy="857250"/>
          </a:xfrm>
        </p:spPr>
        <p:txBody>
          <a:bodyPr>
            <a:normAutofit fontScale="90000"/>
          </a:bodyPr>
          <a:lstStyle/>
          <a:p>
            <a:pPr algn="l" eaLnBrk="1" hangingPunct="1"/>
            <a:r>
              <a:rPr lang="en-US" sz="4000" b="1" dirty="0" smtClean="0"/>
              <a:t/>
            </a:r>
            <a:br>
              <a:rPr lang="en-US" sz="4000" b="1" dirty="0" smtClean="0"/>
            </a:br>
            <a:r>
              <a:rPr lang="vi-VN" sz="3300" b="1" dirty="0" smtClean="0"/>
              <a:t>2. Các hình thức nghị quyết của </a:t>
            </a:r>
            <a:r>
              <a:rPr lang="vi-VN" sz="3300" b="1" dirty="0" smtClean="0"/>
              <a:t>Hội </a:t>
            </a:r>
            <a:r>
              <a:rPr lang="vi-VN" sz="3300" b="1" dirty="0" smtClean="0"/>
              <a:t>đồng nhân dân </a:t>
            </a:r>
            <a:r>
              <a:rPr lang="en-US" sz="4000" dirty="0" smtClean="0"/>
              <a:t/>
            </a:r>
            <a:br>
              <a:rPr lang="en-US" sz="4000" dirty="0" smtClean="0"/>
            </a:br>
            <a:endParaRPr lang="en-US" sz="4000" dirty="0" smtClean="0"/>
          </a:p>
        </p:txBody>
      </p:sp>
      <p:sp>
        <p:nvSpPr>
          <p:cNvPr id="3" name="Content Placeholder 2"/>
          <p:cNvSpPr>
            <a:spLocks noGrp="1"/>
          </p:cNvSpPr>
          <p:nvPr>
            <p:ph idx="1"/>
          </p:nvPr>
        </p:nvSpPr>
        <p:spPr>
          <a:xfrm>
            <a:off x="457200" y="666750"/>
            <a:ext cx="8229600" cy="3394472"/>
          </a:xfrm>
        </p:spPr>
        <p:txBody>
          <a:bodyPr rtlCol="0">
            <a:noAutofit/>
          </a:bodyPr>
          <a:lstStyle/>
          <a:p>
            <a:pPr marL="0" indent="0" algn="just" eaLnBrk="1" fontAlgn="auto" hangingPunct="1">
              <a:spcBef>
                <a:spcPts val="0"/>
              </a:spcBef>
              <a:spcAft>
                <a:spcPts val="0"/>
              </a:spcAft>
              <a:buFont typeface="Arial" pitchFamily="34" charset="0"/>
              <a:buNone/>
              <a:defRP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Nghị quyết của Hội đồng nhân dân được ban hành khi Hội đồng nhân dân thực hiện các nhiệm vụ, quyền hạn của mình.</a:t>
            </a:r>
            <a:endParaRPr lang="en-US" sz="28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800" b="1" dirty="0">
                <a:latin typeface="Times New Roman" pitchFamily="18" charset="0"/>
                <a:cs typeface="Times New Roman" pitchFamily="18" charset="0"/>
              </a:rPr>
              <a:t>      </a:t>
            </a:r>
            <a:r>
              <a:rPr lang="vi-VN" sz="2800" dirty="0">
                <a:latin typeface="Times New Roman" pitchFamily="18" charset="0"/>
                <a:cs typeface="Times New Roman" pitchFamily="18" charset="0"/>
              </a:rPr>
              <a:t>-</a:t>
            </a:r>
            <a:r>
              <a:rPr lang="vi-VN" sz="2800" b="1" dirty="0">
                <a:latin typeface="Times New Roman" pitchFamily="18" charset="0"/>
                <a:cs typeface="Times New Roman" pitchFamily="18" charset="0"/>
              </a:rPr>
              <a:t> </a:t>
            </a:r>
            <a:r>
              <a:rPr lang="vi-VN" sz="2800" dirty="0">
                <a:latin typeface="Times New Roman" pitchFamily="18" charset="0"/>
                <a:cs typeface="Times New Roman" pitchFamily="18" charset="0"/>
              </a:rPr>
              <a:t>Có nhiều nghị quyết của Hội đồng nhân dân chứa các chính sách.</a:t>
            </a:r>
            <a:endParaRPr lang="en-US" sz="28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800" dirty="0">
                <a:latin typeface="Times New Roman" pitchFamily="18" charset="0"/>
                <a:cs typeface="Times New Roman" pitchFamily="18" charset="0"/>
              </a:rPr>
              <a:t>      - Trong số các nghị quyết của Hội đồng nhân dân chứa các chính sách, thì có những nghị quyết có tính quy phạm pháp luật; nhưng cũng có những nghị quyết không có tính  quy phạm pháp luật. Quy trình ban hành của 2 loại nghị quyết này khác nhau.</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just" eaLnBrk="1" fontAlgn="auto" hangingPunct="1">
              <a:spcAft>
                <a:spcPts val="0"/>
              </a:spcAft>
              <a:defRPr/>
            </a:pPr>
            <a:r>
              <a:rPr lang="vi-VN" sz="2700" dirty="0"/>
              <a:t> </a:t>
            </a:r>
            <a:r>
              <a:rPr lang="en-US" sz="2700" dirty="0" smtClean="0"/>
              <a:t/>
            </a:r>
            <a:br>
              <a:rPr lang="en-US" sz="2700" dirty="0" smtClean="0"/>
            </a:br>
            <a:r>
              <a:rPr lang="vi-VN" sz="2700" dirty="0" smtClean="0"/>
              <a:t>     </a:t>
            </a:r>
            <a:r>
              <a:rPr lang="vi-VN" sz="2700" b="1" dirty="0" smtClean="0"/>
              <a:t>3</a:t>
            </a:r>
            <a:r>
              <a:rPr lang="vi-VN" sz="2700" b="1" dirty="0"/>
              <a:t>. Quy trình ban hành nghị quyết của Hội đồng nhân dân chứa chính sách, đồng thời có tính quy phạm pháp luật </a:t>
            </a:r>
            <a:r>
              <a:rPr lang="en-US" dirty="0"/>
              <a:t/>
            </a:r>
            <a:br>
              <a:rPr lang="en-US" dirty="0"/>
            </a:br>
            <a:endParaRPr lang="en-US" dirty="0"/>
          </a:p>
        </p:txBody>
      </p:sp>
      <p:sp>
        <p:nvSpPr>
          <p:cNvPr id="3" name="Content Placeholder 2"/>
          <p:cNvSpPr>
            <a:spLocks noGrp="1"/>
          </p:cNvSpPr>
          <p:nvPr>
            <p:ph idx="1"/>
          </p:nvPr>
        </p:nvSpPr>
        <p:spPr>
          <a:xfrm>
            <a:off x="457200" y="853678"/>
            <a:ext cx="8229600" cy="3394472"/>
          </a:xfrm>
        </p:spPr>
        <p:txBody>
          <a:bodyPr>
            <a:noAutofit/>
          </a:bodyPr>
          <a:lstStyle/>
          <a:p>
            <a:pPr marL="0" indent="0" algn="just" eaLnBrk="1" hangingPunct="1">
              <a:lnSpc>
                <a:spcPct val="80000"/>
              </a:lnSpc>
              <a:buFont typeface="Arial" charset="0"/>
              <a:buNone/>
            </a:pPr>
            <a:r>
              <a:rPr lang="en-US" sz="2000" b="1"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 3.1</a:t>
            </a:r>
            <a:r>
              <a:rPr lang="vi-VN" sz="2000" b="1" dirty="0" smtClean="0">
                <a:latin typeface="Times New Roman" pitchFamily="18" charset="0"/>
                <a:cs typeface="Times New Roman" pitchFamily="18" charset="0"/>
              </a:rPr>
              <a:t>. Các nghị quyết của Hội đồng nhân dân chứa chính sách, đồng thời có tính quy phạm pháp luật  </a:t>
            </a:r>
            <a:endParaRPr lang="en-US" sz="20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000" dirty="0" smtClean="0">
                <a:latin typeface="Times New Roman" pitchFamily="18" charset="0"/>
                <a:cs typeface="Times New Roman" pitchFamily="18" charset="0"/>
              </a:rPr>
              <a:t>       Theo quy định của Luật BHVBQPPL 2015, bao gồm:</a:t>
            </a:r>
            <a:endParaRPr lang="en-US" sz="20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000" dirty="0" smtClean="0">
                <a:latin typeface="Times New Roman" pitchFamily="18" charset="0"/>
                <a:cs typeface="Times New Roman" pitchFamily="18" charset="0"/>
              </a:rPr>
              <a:t>       - Các nghị quyết của Hội đồng nhân dân cấp tỉnh được ban hành để quy định:</a:t>
            </a:r>
            <a:endParaRPr lang="en-US" sz="20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Chi tiết điều, khoản, điểm được giao trong văn bản quy phạm pháp luật của cơ quan nhà nước cấp trên;</a:t>
            </a:r>
            <a:endParaRPr lang="en-US" sz="20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Chính sách, biện pháp nhằm bảo đảm thi hành Hiến pháp, luật, văn bản quy phạm pháp luật của cơ quan nhà nước cấp trên;</a:t>
            </a:r>
            <a:endParaRPr lang="en-US" sz="20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Biện pháp nhằm phát triển kinh tế - xã hội, ngân sách, quốc phòng, an ninh ở địa phương; </a:t>
            </a:r>
            <a:endParaRPr lang="en-US" sz="20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Biện pháp có tính chất đặc thù phù hợp với điều kiện phát triển kinh tế - xã hội của địa phương.</a:t>
            </a:r>
            <a:endParaRPr lang="en-US" sz="20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Nghị quyết của Hội đồng nhân dân cấp huyện, cấp xã được ban hành  để quy định những vấn đề được luật giao.</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just" eaLnBrk="1" fontAlgn="auto" hangingPunct="1">
              <a:spcAft>
                <a:spcPts val="0"/>
              </a:spcAft>
              <a:defRPr/>
            </a:pPr>
            <a:r>
              <a:rPr lang="vi-VN" b="1" dirty="0"/>
              <a:t> </a:t>
            </a:r>
            <a:r>
              <a:rPr lang="vi-VN" b="1" dirty="0" smtClean="0"/>
              <a:t> </a:t>
            </a:r>
            <a:r>
              <a:rPr lang="vi-VN" sz="3100" b="1" dirty="0" smtClean="0"/>
              <a:t>3.2</a:t>
            </a:r>
            <a:r>
              <a:rPr lang="vi-VN" sz="3100" b="1" dirty="0"/>
              <a:t>. Quyền và trách nhiệm của chủ thể đề nghị xây dựng nghị quyết của Hội đồng nhân dân cấp tỉnh</a:t>
            </a:r>
            <a:r>
              <a:rPr lang="en-US" sz="3100" dirty="0"/>
              <a:t/>
            </a:r>
            <a:br>
              <a:rPr lang="en-US" sz="3100" dirty="0"/>
            </a:br>
            <a:endParaRPr lang="en-US" sz="3100" dirty="0"/>
          </a:p>
        </p:txBody>
      </p:sp>
      <p:sp>
        <p:nvSpPr>
          <p:cNvPr id="29698" name="Content Placeholder 2"/>
          <p:cNvSpPr>
            <a:spLocks noGrp="1"/>
          </p:cNvSpPr>
          <p:nvPr>
            <p:ph idx="1"/>
          </p:nvPr>
        </p:nvSpPr>
        <p:spPr>
          <a:xfrm>
            <a:off x="457200" y="1006078"/>
            <a:ext cx="8229600" cy="3394472"/>
          </a:xfrm>
        </p:spPr>
        <p:txBody>
          <a:bodyPr/>
          <a:lstStyle/>
          <a:p>
            <a:pPr marL="0" indent="0" algn="just" eaLnBrk="1" hangingPunct="1">
              <a:buFont typeface="Arial" charset="0"/>
              <a:buNone/>
            </a:pPr>
            <a:r>
              <a:rPr lang="en-US" sz="1800"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 Ủy ban nhân dân, Ban của Hội đồng nhân dân, Mặt trận tổ quốc Việt Nam cấp tỉnh có quyền đề nghị xây dựng nghị quyết của Hội đồng nhân dân cấp tỉnh và có trách nhiệm: </a:t>
            </a:r>
            <a:r>
              <a:rPr lang="vi-VN" sz="1800" b="1" i="1"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marL="0" indent="0" algn="just" eaLnBrk="1" hangingPunct="1">
              <a:buFont typeface="Arial" charset="0"/>
              <a:buNone/>
            </a:pPr>
            <a:r>
              <a:rPr lang="vi-VN" sz="1800" b="1" i="1"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a:t>
            </a:r>
            <a:r>
              <a:rPr lang="vi-VN" sz="1800" b="1" i="1"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 Tổng kết việc thi hành pháp luật; khảo sát, đánh giá thực trạng quan hệ xã hội liên quan đến nội dung chính của đề nghị xây dựng nghị quyết.</a:t>
            </a:r>
            <a:endParaRPr lang="en-US" sz="1800" dirty="0" smtClean="0">
              <a:latin typeface="Times New Roman" pitchFamily="18" charset="0"/>
              <a:cs typeface="Times New Roman" pitchFamily="18" charset="0"/>
            </a:endParaRPr>
          </a:p>
          <a:p>
            <a:pPr marL="0" indent="0" algn="just" eaLnBrk="1" hangingPunct="1">
              <a:buFont typeface="Arial" charset="0"/>
              <a:buNone/>
            </a:pPr>
            <a:r>
              <a:rPr lang="vi-VN" sz="1800" dirty="0" smtClean="0">
                <a:latin typeface="Times New Roman" pitchFamily="18" charset="0"/>
                <a:cs typeface="Times New Roman" pitchFamily="18" charset="0"/>
              </a:rPr>
              <a:t>       + Tổ chức nghiên cứu, xây dựng nội dung của chính sách trong đề nghị xây dựng nghị quyết; đánh giá tác động của chính sách; dự kiến nguồn lực, điều kiện bảo đảm cho việc thi hành chính sách sau khi được thông qua.</a:t>
            </a:r>
            <a:endParaRPr lang="en-US" sz="1800" dirty="0" smtClean="0">
              <a:latin typeface="Times New Roman" pitchFamily="18" charset="0"/>
              <a:cs typeface="Times New Roman" pitchFamily="18" charset="0"/>
            </a:endParaRPr>
          </a:p>
          <a:p>
            <a:pPr marL="0" indent="0" algn="just" eaLnBrk="1" hangingPunct="1">
              <a:buFont typeface="Arial" charset="0"/>
              <a:buNone/>
            </a:pPr>
            <a:r>
              <a:rPr lang="vi-VN" sz="1800" dirty="0" smtClean="0">
                <a:latin typeface="Times New Roman" pitchFamily="18" charset="0"/>
                <a:cs typeface="Times New Roman" pitchFamily="18" charset="0"/>
              </a:rPr>
              <a:t>       + Tổ chức lấy ý kiến cơ quan, tổ chức có liên quan.         </a:t>
            </a:r>
            <a:endParaRPr lang="en-US" sz="1800" dirty="0" smtClean="0">
              <a:latin typeface="Times New Roman" pitchFamily="18" charset="0"/>
              <a:cs typeface="Times New Roman" pitchFamily="18" charset="0"/>
            </a:endParaRPr>
          </a:p>
          <a:p>
            <a:pPr marL="0" indent="0" algn="just" eaLnBrk="1" hangingPunct="1">
              <a:buFont typeface="Arial" charset="0"/>
              <a:buNone/>
            </a:pPr>
            <a:r>
              <a:rPr lang="en-US" sz="1800"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Trong trường hợp cần thiết, tổ chức đối thoại trực tiếp về chính sách với các đối tượng chịu sự tác động trực tiếp của chính sách trong đề nghị xây dựng nghị quyết.</a:t>
            </a:r>
            <a:endParaRPr lang="en-US" sz="1800" dirty="0" smtClean="0">
              <a:latin typeface="Times New Roman" pitchFamily="18" charset="0"/>
              <a:cs typeface="Times New Roman" pitchFamily="18" charset="0"/>
            </a:endParaRPr>
          </a:p>
          <a:p>
            <a:pPr marL="0" indent="0" algn="just" eaLnBrk="1">
              <a:buFont typeface="Arial" charset="0"/>
              <a:buNone/>
            </a:pPr>
            <a:r>
              <a:rPr lang="vi-VN" sz="1800" dirty="0" smtClean="0">
                <a:latin typeface="Times New Roman" pitchFamily="18" charset="0"/>
                <a:cs typeface="Times New Roman" pitchFamily="18" charset="0"/>
              </a:rPr>
              <a:t>       + Thông qua các chính sách trong đề nghị xây dựng nghị quyết và trình Thường trực Hội đồng nhân dân cấp tỉnh hồ sơ đề nghị xây dựng nghị quyết.</a:t>
            </a: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458200" cy="857250"/>
          </a:xfrm>
        </p:spPr>
        <p:txBody>
          <a:bodyPr rtlCol="0">
            <a:normAutofit fontScale="90000"/>
          </a:bodyPr>
          <a:lstStyle/>
          <a:p>
            <a:pPr algn="just" eaLnBrk="1" fontAlgn="auto" hangingPunct="1">
              <a:spcAft>
                <a:spcPts val="0"/>
              </a:spcAft>
              <a:defRPr/>
            </a:pPr>
            <a:r>
              <a:rPr lang="vi-VN" sz="3600" b="1" dirty="0"/>
              <a:t> </a:t>
            </a:r>
            <a:r>
              <a:rPr lang="en-US" sz="3600" b="1" dirty="0" smtClean="0"/>
              <a:t/>
            </a:r>
            <a:br>
              <a:rPr lang="en-US" sz="3600" b="1" dirty="0" smtClean="0"/>
            </a:br>
            <a:r>
              <a:rPr lang="vi-VN" sz="3600" b="1" dirty="0" smtClean="0"/>
              <a:t>      3.3</a:t>
            </a:r>
            <a:r>
              <a:rPr lang="vi-VN" sz="3600" b="1" dirty="0"/>
              <a:t>. Quyết định xây dựng và ban hành nghị quyết của Hội đồng nhân dân cấp tỉnh</a:t>
            </a:r>
            <a:r>
              <a:rPr lang="en-US" dirty="0"/>
              <a:t/>
            </a:r>
            <a:br>
              <a:rPr lang="en-US" dirty="0"/>
            </a:br>
            <a:endParaRPr lang="en-US" dirty="0"/>
          </a:p>
        </p:txBody>
      </p:sp>
      <p:sp>
        <p:nvSpPr>
          <p:cNvPr id="3" name="Content Placeholder 2"/>
          <p:cNvSpPr>
            <a:spLocks noGrp="1"/>
          </p:cNvSpPr>
          <p:nvPr>
            <p:ph idx="1"/>
          </p:nvPr>
        </p:nvSpPr>
        <p:spPr>
          <a:xfrm>
            <a:off x="457200" y="971550"/>
            <a:ext cx="8534400" cy="3394472"/>
          </a:xfrm>
        </p:spPr>
        <p:txBody>
          <a:bodyPr rtlCol="0">
            <a:noAutofit/>
          </a:bodyPr>
          <a:lstStyle/>
          <a:p>
            <a:pPr marL="0" indent="0" algn="just" eaLnBrk="1" fontAlgn="auto" hangingPunct="1">
              <a:spcAft>
                <a:spcPts val="0"/>
              </a:spcAft>
              <a:buFont typeface="Arial" pitchFamily="34" charset="0"/>
              <a:buNone/>
              <a:defRPr/>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Thường trực Hội đồng nhân dân cấp tỉnh xem xét, quyết định việc xây dựng nghị quyết, bao gồm quyết định các chính sách và phân công cơ quan soạn thảo, cơ quan trình dự thảo nghị quyết, thời hạn trình Hội đồng nhân dân dự thảo nghị quyết.</a:t>
            </a:r>
            <a:r>
              <a:rPr lang="vi-VN" sz="2200" b="1" dirty="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200" dirty="0">
                <a:latin typeface="Times New Roman" pitchFamily="18" charset="0"/>
                <a:cs typeface="Times New Roman" pitchFamily="18" charset="0"/>
              </a:rPr>
              <a:t>      </a:t>
            </a:r>
            <a:r>
              <a:rPr lang="x-none" sz="2200">
                <a:latin typeface="Times New Roman" pitchFamily="18" charset="0"/>
                <a:cs typeface="Times New Roman" pitchFamily="18" charset="0"/>
              </a:rPr>
              <a:t> - Cơ quan soạn thảo nghị quyết có trách nhiệm </a:t>
            </a:r>
            <a:r>
              <a:rPr lang="vi-VN" sz="2200" dirty="0">
                <a:latin typeface="Times New Roman" pitchFamily="18" charset="0"/>
                <a:cs typeface="Times New Roman" pitchFamily="18" charset="0"/>
              </a:rPr>
              <a:t>bảo đảm sự phù hợp, thống nhất của dự thảo nghị quyết với các chính sách đã được thông qua, phù hợp với văn bản giao quy định chi tiết; tổ chức lấy ý kiến của các cơ quan, tổ chức có liên quan, đối tượng chịu sự tác động trực tiếp của nghị quyết.</a:t>
            </a:r>
            <a:endParaRPr lang="en-US" sz="2200" b="1" i="1"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200" b="1" i="1" dirty="0">
                <a:latin typeface="Times New Roman" pitchFamily="18" charset="0"/>
                <a:cs typeface="Times New Roman" pitchFamily="18" charset="0"/>
              </a:rPr>
              <a:t>       </a:t>
            </a:r>
            <a:r>
              <a:rPr lang="vi-VN" sz="2200" dirty="0">
                <a:latin typeface="Times New Roman" pitchFamily="18" charset="0"/>
                <a:cs typeface="Times New Roman" pitchFamily="18" charset="0"/>
              </a:rPr>
              <a:t>- Dự thảo nghị quyết được cơ quan tư pháp thẩm định, Ủy ban nhân dân cho ý kiến, Ban thẩm tra và trình Hội đồng nhân dân cấp tỉnh xem xét thông qua. </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just" eaLnBrk="1" fontAlgn="auto" hangingPunct="1">
              <a:spcAft>
                <a:spcPts val="0"/>
              </a:spcAft>
              <a:defRPr/>
            </a:pPr>
            <a:r>
              <a:rPr lang="en-US" sz="3500" b="1" dirty="0" smtClean="0">
                <a:latin typeface="Times New Roman" pitchFamily="18" charset="0"/>
                <a:cs typeface="Times New Roman" pitchFamily="18" charset="0"/>
              </a:rPr>
              <a:t/>
            </a:r>
            <a:br>
              <a:rPr lang="en-US" sz="3500" b="1" dirty="0" smtClean="0">
                <a:latin typeface="Times New Roman" pitchFamily="18" charset="0"/>
                <a:cs typeface="Times New Roman" pitchFamily="18" charset="0"/>
              </a:rPr>
            </a:br>
            <a:r>
              <a:rPr lang="vi-VN" sz="3500" b="1" dirty="0" smtClean="0">
                <a:latin typeface="Times New Roman" pitchFamily="18" charset="0"/>
                <a:cs typeface="Times New Roman" pitchFamily="18" charset="0"/>
              </a:rPr>
              <a:t>     3.4</a:t>
            </a:r>
            <a:r>
              <a:rPr lang="vi-VN" sz="3500" b="1" dirty="0">
                <a:latin typeface="Times New Roman" pitchFamily="18" charset="0"/>
                <a:cs typeface="Times New Roman" pitchFamily="18" charset="0"/>
              </a:rPr>
              <a:t>. Về ban hành nghị quyết của </a:t>
            </a:r>
            <a:r>
              <a:rPr lang="en-US" sz="3500" b="1" dirty="0" smtClean="0">
                <a:latin typeface="Times New Roman" pitchFamily="18" charset="0"/>
                <a:cs typeface="Times New Roman" pitchFamily="18" charset="0"/>
              </a:rPr>
              <a:t/>
            </a:r>
            <a:br>
              <a:rPr lang="en-US" sz="3500" b="1" dirty="0" smtClean="0">
                <a:latin typeface="Times New Roman" pitchFamily="18" charset="0"/>
                <a:cs typeface="Times New Roman" pitchFamily="18" charset="0"/>
              </a:rPr>
            </a:br>
            <a:r>
              <a:rPr lang="vi-VN" sz="3500" b="1" dirty="0" smtClean="0">
                <a:latin typeface="Times New Roman" pitchFamily="18" charset="0"/>
                <a:cs typeface="Times New Roman" pitchFamily="18" charset="0"/>
              </a:rPr>
              <a:t>Hội </a:t>
            </a:r>
            <a:r>
              <a:rPr lang="vi-VN" sz="3500" b="1" dirty="0">
                <a:latin typeface="Times New Roman" pitchFamily="18" charset="0"/>
                <a:cs typeface="Times New Roman" pitchFamily="18" charset="0"/>
              </a:rPr>
              <a:t>đồng nhân dân cấp huyện, xã</a:t>
            </a:r>
            <a:r>
              <a:rPr lang="en-US" sz="3500" dirty="0">
                <a:latin typeface="Times New Roman" pitchFamily="18" charset="0"/>
                <a:cs typeface="Times New Roman" pitchFamily="18" charset="0"/>
              </a:rPr>
              <a:t/>
            </a:r>
            <a:br>
              <a:rPr lang="en-US" sz="3500" dirty="0">
                <a:latin typeface="Times New Roman" pitchFamily="18" charset="0"/>
                <a:cs typeface="Times New Roman" pitchFamily="18" charset="0"/>
              </a:rPr>
            </a:b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82278"/>
            <a:ext cx="8229600" cy="3394472"/>
          </a:xfrm>
        </p:spPr>
        <p:txBody>
          <a:bodyPr rtlCol="0">
            <a:noAutofit/>
          </a:bodyPr>
          <a:lstStyle/>
          <a:p>
            <a:pPr marL="0" indent="0" algn="just" eaLnBrk="1" fontAlgn="auto" hangingPunct="1">
              <a:spcAft>
                <a:spcPts val="0"/>
              </a:spcAft>
              <a:buFont typeface="Arial" pitchFamily="34" charset="0"/>
              <a:buNone/>
              <a:defRPr/>
            </a:pPr>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a:t>
            </a:r>
            <a:r>
              <a:rPr lang="vi-VN" sz="2500" dirty="0">
                <a:latin typeface="Times New Roman" pitchFamily="18" charset="0"/>
                <a:cs typeface="Times New Roman" pitchFamily="18" charset="0"/>
              </a:rPr>
              <a:t>Ủy ban nhân dân, Chủ tịch Ủy ban nhân dân tổ chức việc soạn thảo, lấy ý kiến, chỉnh lý hoàn thiện dự thảo nghị quyết và trình Hội đồng nhân dân cùng cấp xem xét thông qua.   </a:t>
            </a:r>
            <a:endParaRPr lang="en-US" sz="25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500" dirty="0">
                <a:latin typeface="Times New Roman" pitchFamily="18" charset="0"/>
                <a:cs typeface="Times New Roman" pitchFamily="18" charset="0"/>
              </a:rPr>
              <a:t>      -  Các nghị quyết do Hội đồng nhân dân cấp huyện, cấp xã ban hành bảo đảm tiếp tục cụ thể hóa các chính sách của luật giao.</a:t>
            </a:r>
            <a:endParaRPr lang="en-US" sz="25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500" dirty="0">
                <a:latin typeface="Times New Roman" pitchFamily="18" charset="0"/>
                <a:cs typeface="Times New Roman" pitchFamily="18" charset="0"/>
              </a:rPr>
              <a:t>      - Bảo đảm các quy định của nghị quyết ban hành kịp thời, phù hợp với các quy định của Luật giao, các văn bản của cơ quan nhà nước cấp trên và bảo đảm tính thống nhất của hệ thống pháp luật.  </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250"/>
            <a:ext cx="8534400" cy="857250"/>
          </a:xfrm>
        </p:spPr>
        <p:txBody>
          <a:bodyPr rtlCol="0">
            <a:noAutofit/>
          </a:bodyPr>
          <a:lstStyle/>
          <a:p>
            <a:pPr algn="l" eaLnBrk="1" fontAlgn="auto" hangingPunct="1">
              <a:spcAft>
                <a:spcPts val="0"/>
              </a:spcAft>
              <a:defRPr/>
            </a:pPr>
            <a:r>
              <a:rPr lang="en-US" sz="3200" b="1" i="1" dirty="0" smtClean="0">
                <a:latin typeface="Times New Roman" pitchFamily="18" charset="0"/>
                <a:cs typeface="Times New Roman" pitchFamily="18" charset="0"/>
              </a:rPr>
              <a:t/>
            </a:r>
            <a:br>
              <a:rPr lang="en-US" sz="3200" b="1" i="1" dirty="0" smtClean="0">
                <a:latin typeface="Times New Roman" pitchFamily="18" charset="0"/>
                <a:cs typeface="Times New Roman" pitchFamily="18" charset="0"/>
              </a:rPr>
            </a:br>
            <a:r>
              <a:rPr lang="en-US" sz="3200" b="1" i="1" dirty="0" err="1" smtClean="0">
                <a:latin typeface="Times New Roman" pitchFamily="18" charset="0"/>
                <a:cs typeface="Times New Roman" pitchFamily="18" charset="0"/>
              </a:rPr>
              <a:t>Chuyên</a:t>
            </a:r>
            <a:r>
              <a:rPr lang="en-US" sz="3200" b="1" i="1" dirty="0" smtClean="0">
                <a:latin typeface="Times New Roman" pitchFamily="18" charset="0"/>
                <a:cs typeface="Times New Roman" pitchFamily="18" charset="0"/>
              </a:rPr>
              <a:t> </a:t>
            </a:r>
            <a:r>
              <a:rPr lang="en-US" sz="3200" b="1" i="1" dirty="0" err="1">
                <a:latin typeface="Times New Roman" pitchFamily="18" charset="0"/>
                <a:cs typeface="Times New Roman" pitchFamily="18" charset="0"/>
              </a:rPr>
              <a:t>đề</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này</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gồm</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các</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nội</a:t>
            </a:r>
            <a:r>
              <a:rPr lang="en-US" sz="3200" b="1" i="1" dirty="0">
                <a:latin typeface="Times New Roman" pitchFamily="18" charset="0"/>
                <a:cs typeface="Times New Roman" pitchFamily="18" charset="0"/>
              </a:rPr>
              <a:t> dung </a:t>
            </a:r>
            <a:r>
              <a:rPr lang="en-US" sz="3200" b="1" i="1" dirty="0" err="1">
                <a:latin typeface="Times New Roman" pitchFamily="18" charset="0"/>
                <a:cs typeface="Times New Roman" pitchFamily="18" charset="0"/>
              </a:rPr>
              <a:t>chính</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sau</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đây</a:t>
            </a:r>
            <a:r>
              <a:rPr lang="en-US" sz="3200" b="1" i="1" dirty="0">
                <a:latin typeface="Times New Roman" pitchFamily="18" charset="0"/>
                <a:cs typeface="Times New Roman" pitchFamily="18" charset="0"/>
              </a:rPr>
              <a:t>:</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14338" name="Content Placeholder 2"/>
          <p:cNvSpPr>
            <a:spLocks noGrp="1"/>
          </p:cNvSpPr>
          <p:nvPr>
            <p:ph idx="1"/>
          </p:nvPr>
        </p:nvSpPr>
        <p:spPr>
          <a:xfrm>
            <a:off x="457200" y="819150"/>
            <a:ext cx="8229600" cy="3394472"/>
          </a:xfrm>
        </p:spPr>
        <p:txBody>
          <a:bodyPr/>
          <a:lstStyle/>
          <a:p>
            <a:pPr algn="just" eaLnBrk="1" hangingPunct="1">
              <a:buFont typeface="Arial" charset="0"/>
              <a:buNone/>
            </a:pPr>
            <a:r>
              <a:rPr lang="en-US" sz="3000" dirty="0" smtClean="0">
                <a:latin typeface="Times New Roman" pitchFamily="18" charset="0"/>
                <a:cs typeface="Times New Roman" pitchFamily="18" charset="0"/>
              </a:rPr>
              <a:t>        1. </a:t>
            </a:r>
            <a:r>
              <a:rPr lang="en-US" sz="3000" dirty="0" err="1" smtClean="0">
                <a:latin typeface="Times New Roman" pitchFamily="18" charset="0"/>
                <a:cs typeface="Times New Roman" pitchFamily="18" charset="0"/>
              </a:rPr>
              <a:t>Một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vấn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đề</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chung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về</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chính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tích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đánh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giá</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chính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sách</a:t>
            </a:r>
            <a:r>
              <a:rPr lang="en-US" sz="3000" dirty="0" smtClean="0">
                <a:latin typeface="Times New Roman" pitchFamily="18" charset="0"/>
                <a:cs typeface="Times New Roman" pitchFamily="18" charset="0"/>
              </a:rPr>
              <a:t>. </a:t>
            </a:r>
          </a:p>
          <a:p>
            <a:pPr algn="just" eaLnBrk="1" hangingPunct="1">
              <a:buFont typeface="Arial" charset="0"/>
              <a:buNone/>
            </a:pPr>
            <a:r>
              <a:rPr lang="en-US" sz="3000" dirty="0" smtClean="0">
                <a:latin typeface="Times New Roman" pitchFamily="18" charset="0"/>
                <a:cs typeface="Times New Roman" pitchFamily="18" charset="0"/>
              </a:rPr>
              <a:t>       2. </a:t>
            </a:r>
            <a:r>
              <a:rPr lang="en-US" sz="3000" dirty="0" err="1" smtClean="0">
                <a:latin typeface="Times New Roman" pitchFamily="18" charset="0"/>
                <a:cs typeface="Times New Roman" pitchFamily="18" charset="0"/>
              </a:rPr>
              <a:t>Vai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trò</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tích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đánh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giá</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động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chính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của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đại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biểu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Hội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đồng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trong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xây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dựng</a:t>
            </a:r>
            <a:r>
              <a:rPr lang="en-US" sz="3000" dirty="0" smtClean="0">
                <a:latin typeface="Times New Roman" pitchFamily="18" charset="0"/>
                <a:cs typeface="Times New Roman" pitchFamily="18" charset="0"/>
              </a:rPr>
              <a:t>, ban </a:t>
            </a:r>
            <a:r>
              <a:rPr lang="en-US" sz="3000" dirty="0" err="1" smtClean="0">
                <a:latin typeface="Times New Roman" pitchFamily="18" charset="0"/>
                <a:cs typeface="Times New Roman" pitchFamily="18" charset="0"/>
              </a:rPr>
              <a:t>hành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nghị</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quyết</a:t>
            </a:r>
            <a:r>
              <a:rPr lang="en-US" sz="3000" dirty="0" smtClean="0">
                <a:latin typeface="Times New Roman" pitchFamily="18" charset="0"/>
                <a:cs typeface="Times New Roman" pitchFamily="18" charset="0"/>
              </a:rPr>
              <a:t>. </a:t>
            </a:r>
          </a:p>
          <a:p>
            <a:pPr algn="just" eaLnBrk="1" hangingPunct="1">
              <a:buFont typeface="Arial" charset="0"/>
              <a:buNone/>
            </a:pPr>
            <a:r>
              <a:rPr lang="en-US" sz="3000" dirty="0" smtClean="0">
                <a:latin typeface="Times New Roman" pitchFamily="18" charset="0"/>
                <a:cs typeface="Times New Roman" pitchFamily="18" charset="0"/>
              </a:rPr>
              <a:t>       3. </a:t>
            </a:r>
            <a:r>
              <a:rPr lang="en-US" sz="3000" dirty="0" err="1" smtClean="0">
                <a:latin typeface="Times New Roman" pitchFamily="18" charset="0"/>
                <a:cs typeface="Times New Roman" pitchFamily="18" charset="0"/>
              </a:rPr>
              <a:t>Một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kỹ</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năng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tích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chính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sách</a:t>
            </a:r>
            <a:r>
              <a:rPr lang="en-US" sz="3000" dirty="0" smtClean="0">
                <a:latin typeface="Times New Roman" pitchFamily="18" charset="0"/>
                <a:cs typeface="Times New Roman" pitchFamily="18" charset="0"/>
              </a:rPr>
              <a:t> </a:t>
            </a:r>
          </a:p>
          <a:p>
            <a:pPr algn="just" eaLnBrk="1" hangingPunct="1">
              <a:buFont typeface="Arial" charset="0"/>
              <a:buNone/>
            </a:pPr>
            <a:r>
              <a:rPr lang="en-US" sz="3000" dirty="0" smtClean="0">
                <a:latin typeface="Times New Roman" pitchFamily="18" charset="0"/>
                <a:cs typeface="Times New Roman" pitchFamily="18" charset="0"/>
              </a:rPr>
              <a:t>       4. </a:t>
            </a:r>
            <a:r>
              <a:rPr lang="en-US" sz="3000" dirty="0" err="1" smtClean="0">
                <a:latin typeface="Times New Roman" pitchFamily="18" charset="0"/>
                <a:cs typeface="Times New Roman" pitchFamily="18" charset="0"/>
              </a:rPr>
              <a:t>Cách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thức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kỹ</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năng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đánh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giá</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động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chính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sách</a:t>
            </a:r>
            <a:r>
              <a:rPr lang="en-US" sz="30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
            <a:ext cx="8458200" cy="857250"/>
          </a:xfrm>
        </p:spPr>
        <p:txBody>
          <a:bodyPr rtlCol="0">
            <a:noAutofit/>
          </a:bodyPr>
          <a:lstStyle/>
          <a:p>
            <a:pPr eaLnBrk="1" fontAlgn="auto" hangingPunct="1">
              <a:spcAft>
                <a:spcPts val="0"/>
              </a:spcAft>
              <a:defRPr/>
            </a:pPr>
            <a:r>
              <a:rPr lang="vi-VN" sz="3000" b="1" dirty="0"/>
              <a:t> </a:t>
            </a:r>
            <a:r>
              <a:rPr lang="en-US" sz="3000" b="1" dirty="0" smtClean="0"/>
              <a:t/>
            </a:r>
            <a:br>
              <a:rPr lang="en-US" sz="3000" b="1" dirty="0" smtClean="0"/>
            </a:br>
            <a:r>
              <a:rPr lang="vi-VN" sz="3000" b="1" dirty="0" smtClean="0"/>
              <a:t> 4</a:t>
            </a:r>
            <a:r>
              <a:rPr lang="vi-VN" sz="3000" b="1" dirty="0"/>
              <a:t>. Trình tự ban hành nghị quyết không có </a:t>
            </a:r>
            <a:r>
              <a:rPr lang="vi-VN" sz="3000" b="1" dirty="0" smtClean="0"/>
              <a:t>tính quy </a:t>
            </a:r>
            <a:r>
              <a:rPr lang="vi-VN" sz="3000" b="1" dirty="0"/>
              <a:t>phạm pháp luật</a:t>
            </a:r>
            <a:r>
              <a:rPr lang="en-US" sz="3000" dirty="0"/>
              <a:t/>
            </a:r>
            <a:br>
              <a:rPr lang="en-US" sz="3000" dirty="0"/>
            </a:br>
            <a:endParaRPr lang="en-US" sz="3000" dirty="0"/>
          </a:p>
        </p:txBody>
      </p:sp>
      <p:sp>
        <p:nvSpPr>
          <p:cNvPr id="3" name="Content Placeholder 2"/>
          <p:cNvSpPr>
            <a:spLocks noGrp="1"/>
          </p:cNvSpPr>
          <p:nvPr>
            <p:ph idx="1"/>
          </p:nvPr>
        </p:nvSpPr>
        <p:spPr>
          <a:xfrm>
            <a:off x="152400" y="819150"/>
            <a:ext cx="8763000" cy="3394472"/>
          </a:xfrm>
        </p:spPr>
        <p:txBody>
          <a:bodyPr rtlCol="0">
            <a:noAutofit/>
          </a:bodyPr>
          <a:lstStyle/>
          <a:p>
            <a:pPr marL="0" indent="0" algn="just" eaLnBrk="1" fontAlgn="auto" hangingPunct="1">
              <a:spcAft>
                <a:spcPts val="0"/>
              </a:spcAft>
              <a:buFont typeface="Arial" pitchFamily="34" charset="0"/>
              <a:buNone/>
              <a:defRPr/>
            </a:pPr>
            <a:r>
              <a:rPr lang="en-US" sz="1900" dirty="0" smtClean="0">
                <a:latin typeface="Times New Roman" pitchFamily="18" charset="0"/>
                <a:cs typeface="Times New Roman" pitchFamily="18" charset="0"/>
              </a:rPr>
              <a:t>      </a:t>
            </a:r>
            <a:r>
              <a:rPr lang="vi-VN" sz="1900" dirty="0" smtClean="0">
                <a:latin typeface="Times New Roman" pitchFamily="18" charset="0"/>
                <a:cs typeface="Times New Roman" pitchFamily="18" charset="0"/>
              </a:rPr>
              <a:t>- </a:t>
            </a:r>
            <a:r>
              <a:rPr lang="vi-VN" sz="1900" dirty="0">
                <a:latin typeface="Times New Roman" pitchFamily="18" charset="0"/>
                <a:cs typeface="Times New Roman" pitchFamily="18" charset="0"/>
              </a:rPr>
              <a:t>Ngoài các nghị quyết có tính quy phạm pháp luật nêu trên, căn cứ vào nhiệm vụ, quyền hạn của Hội đồng nhân dân, Thường trực Hội đồng nhân dân các cấp phối hợp với Ủy ban nhân dân cùng cấp phân công cho các cơ quan chuẩn bị các dự thảo nghị quyết để trình Hội đồng nhân dân.    </a:t>
            </a:r>
            <a:endParaRPr lang="en-US" sz="19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1900" dirty="0">
                <a:latin typeface="Times New Roman" pitchFamily="18" charset="0"/>
                <a:cs typeface="Times New Roman" pitchFamily="18" charset="0"/>
              </a:rPr>
              <a:t>     - Trong quá trình xây dựng dự thảo nghị quyết thì cơ quan soạn thảo có thể tổ chức tọa đàm, khảo sát thực tiễn; tổ chức lấy ý kiến các cơ quan, tổ chức, cá nhân, các chuyên gia, nhà khoa học, đối tượng chụi sự tác động trực tiếp của văn bản.</a:t>
            </a:r>
            <a:endParaRPr lang="en-US" sz="19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1900" dirty="0">
                <a:latin typeface="Times New Roman" pitchFamily="18" charset="0"/>
                <a:cs typeface="Times New Roman" pitchFamily="18" charset="0"/>
              </a:rPr>
              <a:t>     - Thời gian lấy ý kiến, hình thức lấy ý kiến và việc tiếp thu chỉnh lý dự thảo nghị quyết được áp dụng tương tự như đối với việc xây dựng dự thảo nghị quyết quy phạm pháp luật. </a:t>
            </a:r>
            <a:endParaRPr lang="en-US" sz="19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1900" dirty="0">
                <a:latin typeface="Times New Roman" pitchFamily="18" charset="0"/>
                <a:cs typeface="Times New Roman" pitchFamily="18" charset="0"/>
              </a:rPr>
              <a:t>      - Dự thảo nghị quyết có thể được cơ quan tư pháp cùng cấp thẩm định, Ủy ban nhân dân xem xét, cho ý kiến, Ban của Hội đồng nhân dân thẩm tra trước khi trình Hội đồng nhân dân cùng cấp. </a:t>
            </a:r>
            <a:endParaRPr lang="en-US" sz="19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1900" dirty="0">
                <a:latin typeface="Times New Roman" pitchFamily="18" charset="0"/>
                <a:cs typeface="Times New Roman" pitchFamily="18" charset="0"/>
              </a:rPr>
              <a:t>     - Hội đồng nhân dân xem xét thông qua nghị quyết. </a:t>
            </a:r>
            <a:endParaRPr lang="en-US"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458200" cy="857250"/>
          </a:xfrm>
        </p:spPr>
        <p:txBody>
          <a:bodyPr rtlCol="0">
            <a:normAutofit fontScale="90000"/>
          </a:bodyPr>
          <a:lstStyle/>
          <a:p>
            <a:pPr algn="just" eaLnBrk="1" fontAlgn="auto" hangingPunct="1">
              <a:spcAft>
                <a:spcPts val="0"/>
              </a:spcAft>
              <a:defRPr/>
            </a:pPr>
            <a:r>
              <a:rPr lang="vi-VN" sz="2200" b="1" dirty="0"/>
              <a:t> </a:t>
            </a:r>
            <a:r>
              <a:rPr lang="en-US" sz="2200" b="1" dirty="0" smtClean="0"/>
              <a:t/>
            </a:r>
            <a:br>
              <a:rPr lang="en-US" sz="2200" b="1" dirty="0" smtClean="0"/>
            </a:br>
            <a:r>
              <a:rPr lang="en-US" sz="2200" b="1" dirty="0" smtClean="0"/>
              <a:t/>
            </a:r>
            <a:br>
              <a:rPr lang="en-US" sz="2200" b="1" dirty="0" smtClean="0"/>
            </a:br>
            <a:r>
              <a:rPr lang="vi-VN" sz="3100" b="1" dirty="0" smtClean="0"/>
              <a:t>5</a:t>
            </a:r>
            <a:r>
              <a:rPr lang="vi-VN" sz="3100" b="1" dirty="0"/>
              <a:t>. Khái quát vai trò của đại biểu Hội đồng nhân dân về phân tích, đánh giá tác động chính sách trong </a:t>
            </a:r>
            <a:r>
              <a:rPr lang="vi-VN" sz="3100" b="1" dirty="0" smtClean="0"/>
              <a:t>quy</a:t>
            </a:r>
            <a:r>
              <a:rPr lang="en-US" sz="3100" b="1" dirty="0" smtClean="0"/>
              <a:t> </a:t>
            </a:r>
            <a:r>
              <a:rPr lang="vi-VN" sz="3100" b="1" dirty="0" smtClean="0"/>
              <a:t>trình </a:t>
            </a:r>
            <a:r>
              <a:rPr lang="vi-VN" sz="3100" b="1" dirty="0"/>
              <a:t>xây dựng, ban hành nghị quyết</a:t>
            </a:r>
            <a:r>
              <a:rPr lang="vi-VN" sz="2200" b="1" dirty="0"/>
              <a:t> </a:t>
            </a:r>
            <a:r>
              <a:rPr lang="en-US" dirty="0"/>
              <a:t/>
            </a:r>
            <a:br>
              <a:rPr lang="en-US" dirty="0"/>
            </a:br>
            <a:endParaRPr lang="en-US" dirty="0"/>
          </a:p>
        </p:txBody>
      </p:sp>
      <p:sp>
        <p:nvSpPr>
          <p:cNvPr id="3" name="Content Placeholder 2"/>
          <p:cNvSpPr>
            <a:spLocks noGrp="1"/>
          </p:cNvSpPr>
          <p:nvPr>
            <p:ph idx="1"/>
          </p:nvPr>
        </p:nvSpPr>
        <p:spPr>
          <a:xfrm>
            <a:off x="457200" y="1428750"/>
            <a:ext cx="8382000" cy="3943350"/>
          </a:xfrm>
        </p:spPr>
        <p:txBody>
          <a:bodyPr>
            <a:normAutofit lnSpcReduction="10000"/>
          </a:bodyPr>
          <a:lstStyle/>
          <a:p>
            <a:pPr marL="0" indent="0" algn="just" eaLnBrk="1" hangingPunct="1">
              <a:lnSpc>
                <a:spcPct val="80000"/>
              </a:lnSpc>
              <a:buFont typeface="Arial" charset="0"/>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Việc thực hiện vai trò của đại biểu Hội đồng nhân dân về phân tích, đánh giá tác động chính sách</a:t>
            </a:r>
            <a:r>
              <a:rPr lang="vi-VN" sz="2200" b="1"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khi: </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 Tham gia lập, thảo luận, thông qua đề nghị xây dựng nghị quyết của Hội đồng nhân dân cấp tỉnh.</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 Tham gia soạn thảo dự thảo nghị quyết.</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 Tham gia vào quá trình </a:t>
            </a:r>
            <a:r>
              <a:rPr lang="en-US" sz="2200" dirty="0" err="1" smtClean="0">
                <a:latin typeface="Times New Roman" pitchFamily="18" charset="0"/>
                <a:cs typeface="Times New Roman" pitchFamily="18" charset="0"/>
              </a:rPr>
              <a:t>góp</a:t>
            </a:r>
            <a:r>
              <a:rPr lang="vi-VN" sz="2200" dirty="0" smtClean="0">
                <a:latin typeface="Times New Roman" pitchFamily="18" charset="0"/>
                <a:cs typeface="Times New Roman" pitchFamily="18" charset="0"/>
              </a:rPr>
              <a:t> ý kiến về dự thảo nghị quyết.</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 Tham gia thẩm tra dự thảo nghị quyết.</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 Tham gia phiên họp của Thường trực Hội đồng nhân dân cho ý kiến, chỉnh lý dự thảo nghị quyết.</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 Tham gia kỳ họp Hội đồng nhân dân để thảo luận, xem xét thông qua nghị quyết.  </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 Tham gia các hoạt động khác trong quy trình xây dựng, ban hành nghị quyết.     </a:t>
            </a:r>
            <a:r>
              <a:rPr lang="vi-VN" sz="2200" b="1" i="1"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endParaRPr lang="en-US" smtClean="0"/>
          </a:p>
        </p:txBody>
      </p:sp>
      <p:sp>
        <p:nvSpPr>
          <p:cNvPr id="34818" name="Content Placeholder 2"/>
          <p:cNvSpPr>
            <a:spLocks noGrp="1"/>
          </p:cNvSpPr>
          <p:nvPr>
            <p:ph idx="1"/>
          </p:nvPr>
        </p:nvSpPr>
        <p:spPr/>
        <p:txBody>
          <a:bodyPr/>
          <a:lstStyle/>
          <a:p>
            <a:pPr marL="0" indent="0" algn="ctr" eaLnBrk="1" hangingPunct="1">
              <a:buFont typeface="Arial" charset="0"/>
              <a:buNone/>
            </a:pPr>
            <a:endParaRPr lang="en-US" sz="4000" b="1" dirty="0" smtClean="0">
              <a:latin typeface="Times New Roman" pitchFamily="18" charset="0"/>
              <a:cs typeface="Times New Roman" pitchFamily="18" charset="0"/>
            </a:endParaRPr>
          </a:p>
          <a:p>
            <a:pPr marL="0" indent="0" algn="ctr" eaLnBrk="1" hangingPunct="1">
              <a:buFont typeface="Arial" charset="0"/>
              <a:buNone/>
            </a:pPr>
            <a:r>
              <a:rPr lang="vi-VN" sz="4000" b="1" dirty="0" smtClean="0">
                <a:latin typeface="Times New Roman" pitchFamily="18" charset="0"/>
                <a:cs typeface="Times New Roman" pitchFamily="18" charset="0"/>
              </a:rPr>
              <a:t>III. MỘT SỐ KỸ NĂNG PHÂN TÍCH CHÍNH SÁCH </a:t>
            </a:r>
            <a:r>
              <a:rPr lang="vi-VN" sz="4000" dirty="0" smtClean="0">
                <a:latin typeface="Times New Roman" pitchFamily="18" charset="0"/>
                <a:cs typeface="Times New Roman" pitchFamily="18" charset="0"/>
              </a:rPr>
              <a:t> </a:t>
            </a:r>
            <a:endParaRPr lang="en-US" sz="4000" dirty="0" smtClean="0">
              <a:latin typeface="Times New Roman" pitchFamily="18" charset="0"/>
              <a:cs typeface="Times New Roman" pitchFamily="18" charset="0"/>
            </a:endParaRPr>
          </a:p>
          <a:p>
            <a:pPr marL="0" indent="0" algn="ctr" eaLnBrk="1" hangingPunct="1">
              <a:buFont typeface="Arial" charset="0"/>
              <a:buNone/>
            </a:pPr>
            <a:r>
              <a:rPr lang="vi-VN"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vi-VN" sz="3200" b="1" dirty="0"/>
              <a:t> </a:t>
            </a:r>
            <a:r>
              <a:rPr lang="en-US" sz="3200" b="1" dirty="0" smtClean="0"/>
              <a:t/>
            </a:r>
            <a:br>
              <a:rPr lang="en-US" sz="3200" b="1" dirty="0" smtClean="0"/>
            </a:br>
            <a:r>
              <a:rPr lang="vi-VN" sz="3200" b="1" dirty="0" smtClean="0"/>
              <a:t>1</a:t>
            </a:r>
            <a:r>
              <a:rPr lang="vi-VN" sz="3200" b="1" dirty="0"/>
              <a:t>. Sự cần thiết ban hành chính sách mới để giải quyết vấn đề bất cập </a:t>
            </a:r>
            <a:r>
              <a:rPr lang="en-US" sz="3200" dirty="0"/>
              <a:t/>
            </a:r>
            <a:br>
              <a:rPr lang="en-US" sz="3200" dirty="0"/>
            </a:br>
            <a:endParaRPr lang="en-US" sz="3200" dirty="0"/>
          </a:p>
        </p:txBody>
      </p:sp>
      <p:sp>
        <p:nvSpPr>
          <p:cNvPr id="3" name="Content Placeholder 2"/>
          <p:cNvSpPr>
            <a:spLocks noGrp="1"/>
          </p:cNvSpPr>
          <p:nvPr>
            <p:ph idx="1"/>
          </p:nvPr>
        </p:nvSpPr>
        <p:spPr>
          <a:xfrm>
            <a:off x="457200" y="1200150"/>
            <a:ext cx="8382000" cy="3733799"/>
          </a:xfrm>
        </p:spPr>
        <p:txBody>
          <a:bodyPr>
            <a:noAutofit/>
          </a:bodyPr>
          <a:lstStyle/>
          <a:p>
            <a:pPr marL="0" indent="0" algn="just" eaLnBrk="1" hangingPunct="1">
              <a:lnSpc>
                <a:spcPct val="80000"/>
              </a:lnSpc>
              <a:buFont typeface="Arial" charset="0"/>
              <a:buNone/>
            </a:pP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Để</a:t>
            </a:r>
            <a:r>
              <a:rPr lang="en-US" sz="2300" dirty="0" smtClean="0">
                <a:latin typeface="Times New Roman" pitchFamily="18" charset="0"/>
                <a:cs typeface="Times New Roman" pitchFamily="18" charset="0"/>
              </a:rPr>
              <a:t> ban </a:t>
            </a:r>
            <a:r>
              <a:rPr lang="en-US" sz="2300" dirty="0" err="1" smtClean="0">
                <a:latin typeface="Times New Roman" pitchFamily="18" charset="0"/>
                <a:cs typeface="Times New Roman" pitchFamily="18" charset="0"/>
              </a:rPr>
              <a:t>hành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chính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sách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mới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nhằm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giải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quyết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vấn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đề</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bất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cập</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thì</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phải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tiến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hành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các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hoạt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động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sau</a:t>
            </a:r>
            <a:r>
              <a:rPr lang="en-US" sz="2300" dirty="0" smtClean="0">
                <a:latin typeface="Times New Roman" pitchFamily="18" charset="0"/>
                <a:cs typeface="Times New Roman" pitchFamily="18" charset="0"/>
              </a:rPr>
              <a:t>:</a:t>
            </a:r>
          </a:p>
          <a:p>
            <a:pPr marL="0" indent="0" algn="just" eaLnBrk="1" hangingPunct="1">
              <a:lnSpc>
                <a:spcPct val="80000"/>
              </a:lnSpc>
              <a:buFont typeface="Arial" charset="0"/>
              <a:buNone/>
            </a:pPr>
            <a:r>
              <a:rPr lang="vi-VN" sz="2300" dirty="0" smtClean="0">
                <a:latin typeface="Times New Roman" pitchFamily="18" charset="0"/>
                <a:cs typeface="Times New Roman" pitchFamily="18" charset="0"/>
              </a:rPr>
              <a:t>        -  Làm rõ bối cảnh xuất hiện vấn đề bất cập mà cần phải giải quyết.</a:t>
            </a:r>
            <a:endParaRPr lang="en-US" sz="23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 </a:t>
            </a:r>
            <a:r>
              <a:rPr lang="vi-VN" sz="2300" dirty="0" smtClean="0">
                <a:latin typeface="Times New Roman" pitchFamily="18" charset="0"/>
                <a:cs typeface="Times New Roman" pitchFamily="18" charset="0"/>
              </a:rPr>
              <a:t>-  Tìm nguyên nhân làm phát sinh vấn đề bất cập. Tại sao vấn đề bất cấp xuất hiện và tồn tại.</a:t>
            </a:r>
            <a:endParaRPr lang="en-US" sz="23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   </a:t>
            </a:r>
            <a:r>
              <a:rPr lang="vi-VN" sz="2300" dirty="0" smtClean="0">
                <a:latin typeface="Times New Roman" pitchFamily="18" charset="0"/>
                <a:cs typeface="Times New Roman" pitchFamily="18" charset="0"/>
              </a:rPr>
              <a:t>Ví dụ: túi ny lông thải ra rất nhiều ở ngoài môi trường; cá chết nhiều ở sông hồ; nông sản của nông dân không bán được, giá rất thấp, v v ..</a:t>
            </a:r>
            <a:endParaRPr lang="en-US" sz="23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300" dirty="0" smtClean="0">
                <a:latin typeface="Times New Roman" pitchFamily="18" charset="0"/>
                <a:cs typeface="Times New Roman" pitchFamily="18" charset="0"/>
              </a:rPr>
              <a:t>        Những vấn đề nêu trên, cơ quan, tổ chức có thẩm quyền cần phải tìm ra nguyên nhân, để từ đó đưa ra các giải pháp, bao gồm ban hành chính sách mới nhằm giải quyết vấn đề có hiệu quả nhất.</a:t>
            </a:r>
            <a:endParaRPr lang="en-US" sz="23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300" dirty="0" smtClean="0">
                <a:latin typeface="Times New Roman" pitchFamily="18" charset="0"/>
                <a:cs typeface="Times New Roman" pitchFamily="18" charset="0"/>
              </a:rPr>
              <a:t> </a:t>
            </a:r>
            <a:endParaRPr lang="en-US" sz="23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458200" cy="857250"/>
          </a:xfrm>
        </p:spPr>
        <p:txBody>
          <a:bodyPr>
            <a:noAutofit/>
          </a:bodyPr>
          <a:lstStyle/>
          <a:p>
            <a:pPr algn="l" eaLnBrk="1" hangingPunct="1"/>
            <a:r>
              <a:rPr lang="en-US" sz="3300" b="1" dirty="0" smtClean="0">
                <a:latin typeface="Times New Roman" pitchFamily="18" charset="0"/>
                <a:cs typeface="Times New Roman" pitchFamily="18" charset="0"/>
              </a:rPr>
              <a:t/>
            </a:r>
            <a:br>
              <a:rPr lang="en-US" sz="3300" b="1" dirty="0" smtClean="0">
                <a:latin typeface="Times New Roman" pitchFamily="18" charset="0"/>
                <a:cs typeface="Times New Roman" pitchFamily="18" charset="0"/>
              </a:rPr>
            </a:br>
            <a:r>
              <a:rPr lang="vi-VN" sz="2800" b="1" dirty="0" smtClean="0">
                <a:latin typeface="Times New Roman" pitchFamily="18" charset="0"/>
                <a:cs typeface="Times New Roman" pitchFamily="18" charset="0"/>
              </a:rPr>
              <a:t>2. Các giải pháp lựa chọn </a:t>
            </a:r>
            <a:r>
              <a:rPr lang="vi-VN" sz="2800" b="1" dirty="0" smtClean="0">
                <a:latin typeface="Times New Roman" pitchFamily="18" charset="0"/>
                <a:cs typeface="Times New Roman" pitchFamily="18" charset="0"/>
              </a:rPr>
              <a:t>để</a:t>
            </a:r>
            <a:r>
              <a:rPr lang="vi-VN" sz="2800" b="1" dirty="0">
                <a:latin typeface="Times New Roman" pitchFamily="18" charset="0"/>
                <a:cs typeface="Times New Roman" pitchFamily="18" charset="0"/>
              </a:rPr>
              <a:t> </a:t>
            </a:r>
            <a:r>
              <a:rPr lang="vi-VN" sz="2800" b="1" dirty="0" smtClean="0">
                <a:latin typeface="Times New Roman" pitchFamily="18" charset="0"/>
                <a:cs typeface="Times New Roman" pitchFamily="18" charset="0"/>
              </a:rPr>
              <a:t>giải </a:t>
            </a:r>
            <a:r>
              <a:rPr lang="vi-VN" sz="2800" b="1" dirty="0" smtClean="0">
                <a:latin typeface="Times New Roman" pitchFamily="18" charset="0"/>
                <a:cs typeface="Times New Roman" pitchFamily="18" charset="0"/>
              </a:rPr>
              <a:t>quyết vấn đề bất cập </a:t>
            </a:r>
            <a:r>
              <a:rPr lang="en-US" sz="3300" dirty="0" smtClean="0">
                <a:latin typeface="Times New Roman" pitchFamily="18" charset="0"/>
                <a:cs typeface="Times New Roman" pitchFamily="18" charset="0"/>
              </a:rPr>
              <a:t/>
            </a:r>
            <a:br>
              <a:rPr lang="en-US" sz="3300" dirty="0" smtClean="0">
                <a:latin typeface="Times New Roman" pitchFamily="18" charset="0"/>
                <a:cs typeface="Times New Roman" pitchFamily="18" charset="0"/>
              </a:rPr>
            </a:br>
            <a:endParaRPr lang="en-US" sz="33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590550"/>
            <a:ext cx="8458200" cy="3733799"/>
          </a:xfrm>
        </p:spPr>
        <p:txBody>
          <a:bodyPr>
            <a:noAutofit/>
          </a:bodyPr>
          <a:lstStyle/>
          <a:p>
            <a:pPr marL="0" indent="0" algn="just" eaLnBrk="1" hangingPunct="1">
              <a:lnSpc>
                <a:spcPct val="80000"/>
              </a:lnSpc>
              <a:buFont typeface="Arial" charse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Mỗi vấn đề bất cập đều có thể đưa ra các phương án khác nhau để phân tích, đánh giá và lựa chọn phương án tốt nhất để giải quyết vấn đề. Thông thường các cơ quan chức năng đưa ra 3 phương án sau đây: </a:t>
            </a:r>
            <a:endParaRPr lang="en-US" sz="28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800" dirty="0" smtClean="0">
                <a:latin typeface="Times New Roman" pitchFamily="18" charset="0"/>
                <a:cs typeface="Times New Roman" pitchFamily="18" charset="0"/>
              </a:rPr>
              <a:t>      - Không làm gì (giữ nguyên chính sách hiện hành, không ban hành chính sách mới) để tự xã hội điều chỉnh, giải quyết.</a:t>
            </a:r>
            <a:endParaRPr lang="en-US" sz="28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800" dirty="0" smtClean="0">
                <a:latin typeface="Times New Roman" pitchFamily="18" charset="0"/>
                <a:cs typeface="Times New Roman" pitchFamily="18" charset="0"/>
              </a:rPr>
              <a:t>      - Không ban hành chính sách mới, nhưng phải tuyên truyền, giáo dục, động viên và tăng cường nguồn lực để thực hiện chính sách hiện hành….</a:t>
            </a:r>
            <a:endParaRPr lang="en-US" sz="28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800" dirty="0" smtClean="0">
                <a:latin typeface="Times New Roman" pitchFamily="18" charset="0"/>
                <a:cs typeface="Times New Roman" pitchFamily="18" charset="0"/>
              </a:rPr>
              <a:t>      - Ban hành chính sách mới để giải quyết vấn đề bất cập.</a:t>
            </a:r>
            <a:r>
              <a:rPr lang="vi-VN" sz="2800"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800" b="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noAutofit/>
          </a:bodyPr>
          <a:lstStyle/>
          <a:p>
            <a:pPr algn="l" eaLnBrk="1" hangingPunct="1"/>
            <a:r>
              <a:rPr lang="vi-VN" sz="3000" b="1" dirty="0" smtClean="0"/>
              <a:t> </a:t>
            </a:r>
            <a:r>
              <a:rPr lang="en-US" sz="3000" b="1" dirty="0" smtClean="0"/>
              <a:t/>
            </a:r>
            <a:br>
              <a:rPr lang="en-US" sz="3000" b="1" dirty="0" smtClean="0"/>
            </a:br>
            <a:r>
              <a:rPr lang="vi-VN" sz="3000" b="1" dirty="0" smtClean="0"/>
              <a:t>   3</a:t>
            </a:r>
            <a:r>
              <a:rPr lang="vi-VN" sz="3000" b="1" dirty="0" smtClean="0"/>
              <a:t>. Xác định mục tiêu ban </a:t>
            </a:r>
            <a:r>
              <a:rPr lang="vi-VN" sz="3000" b="1" dirty="0" smtClean="0"/>
              <a:t>hành</a:t>
            </a:r>
            <a:r>
              <a:rPr lang="vi-VN" sz="3000" b="1" dirty="0">
                <a:latin typeface="Times New Roman" pitchFamily="18" charset="0"/>
              </a:rPr>
              <a:t> </a:t>
            </a:r>
            <a:r>
              <a:rPr lang="vi-VN" sz="3000" b="1" dirty="0" smtClean="0"/>
              <a:t>chính </a:t>
            </a:r>
            <a:r>
              <a:rPr lang="vi-VN" sz="3000" b="1" dirty="0" smtClean="0"/>
              <a:t>sách mới </a:t>
            </a:r>
            <a:r>
              <a:rPr lang="en-US" sz="3000" dirty="0" smtClean="0"/>
              <a:t/>
            </a:r>
            <a:br>
              <a:rPr lang="en-US" sz="3000" dirty="0" smtClean="0"/>
            </a:br>
            <a:r>
              <a:rPr lang="vi-VN" sz="3000" dirty="0" smtClean="0"/>
              <a:t>   </a:t>
            </a:r>
            <a:endParaRPr lang="en-US" sz="3000" dirty="0" smtClean="0"/>
          </a:p>
        </p:txBody>
      </p:sp>
      <p:sp>
        <p:nvSpPr>
          <p:cNvPr id="37890" name="Content Placeholder 2"/>
          <p:cNvSpPr>
            <a:spLocks noGrp="1"/>
          </p:cNvSpPr>
          <p:nvPr>
            <p:ph idx="1"/>
          </p:nvPr>
        </p:nvSpPr>
        <p:spPr>
          <a:xfrm>
            <a:off x="228600" y="514350"/>
            <a:ext cx="8686800" cy="3394472"/>
          </a:xfrm>
        </p:spPr>
        <p:txBody>
          <a:bodyPr/>
          <a:lstStyle/>
          <a:p>
            <a:pPr marL="0" indent="0" algn="just" eaLnBrk="1" hangingPunct="1">
              <a:buFont typeface="Arial" charset="0"/>
              <a:buNone/>
            </a:pPr>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Nếu cần ban hành chính sách mới để giải quyết vấn đề bất cập, thì cần xác định rõ mục tiêu của chính sách đó.</a:t>
            </a:r>
            <a:endParaRPr lang="en-US" sz="2500" dirty="0" smtClean="0">
              <a:latin typeface="Times New Roman" pitchFamily="18" charset="0"/>
              <a:cs typeface="Times New Roman" pitchFamily="18" charset="0"/>
            </a:endParaRPr>
          </a:p>
          <a:p>
            <a:pPr marL="0" indent="0" algn="just" eaLnBrk="1" hangingPunct="1">
              <a:buFont typeface="Arial" charset="0"/>
              <a:buNone/>
            </a:pPr>
            <a:r>
              <a:rPr lang="vi-VN" sz="2500" dirty="0" smtClean="0">
                <a:latin typeface="Times New Roman" pitchFamily="18" charset="0"/>
                <a:cs typeface="Times New Roman" pitchFamily="18" charset="0"/>
              </a:rPr>
              <a:t>       - Mục tiêu chính sách mới phải cụ thể, rõ ràng, có thể đạt được, phù hợp với thực tiễn và thời gian giải quyết. </a:t>
            </a:r>
            <a:endParaRPr lang="en-US" sz="2500" dirty="0" smtClean="0">
              <a:latin typeface="Times New Roman" pitchFamily="18" charset="0"/>
              <a:cs typeface="Times New Roman" pitchFamily="18" charset="0"/>
            </a:endParaRPr>
          </a:p>
          <a:p>
            <a:pPr marL="0" indent="0" algn="just" eaLnBrk="1" hangingPunct="1">
              <a:buFont typeface="Arial" charset="0"/>
              <a:buNone/>
            </a:pPr>
            <a:r>
              <a:rPr lang="vi-VN" sz="2500" dirty="0" smtClean="0">
                <a:latin typeface="Times New Roman" pitchFamily="18" charset="0"/>
                <a:cs typeface="Times New Roman" pitchFamily="18" charset="0"/>
              </a:rPr>
              <a:t>      - Cần phải phân tích, đánh giá mục tiêu chính sách mới xem có tính khả thi không, có duy ý chí không, có phù hợp với chính sách chung của Nhà nước không.</a:t>
            </a:r>
            <a:endParaRPr lang="en-US" sz="2500" dirty="0" smtClean="0">
              <a:latin typeface="Times New Roman" pitchFamily="18" charset="0"/>
              <a:cs typeface="Times New Roman" pitchFamily="18" charset="0"/>
            </a:endParaRPr>
          </a:p>
          <a:p>
            <a:pPr marL="0" indent="0" algn="just" eaLnBrk="1" hangingPunct="1">
              <a:buFont typeface="Arial" charset="0"/>
              <a:buNone/>
            </a:pPr>
            <a:r>
              <a:rPr lang="vi-VN" sz="2500" dirty="0" smtClean="0">
                <a:latin typeface="Times New Roman" pitchFamily="18" charset="0"/>
                <a:cs typeface="Times New Roman" pitchFamily="18" charset="0"/>
              </a:rPr>
              <a:t>      - Cần xác định các mục tiêu ưu tiên; phân tích xác định những điểm mạnh, điểm yếu của chính sách mới. Chính sách mới cần thực hiện ở đâu, như thế nào thì tốt; đồng thời nêu các cơ hội, thách thức, khó khăn khi thực hiện chính sách mới.</a:t>
            </a:r>
            <a:r>
              <a:rPr lang="vi-VN" sz="2500" i="1" dirty="0" smtClean="0">
                <a:latin typeface="Times New Roman" pitchFamily="18" charset="0"/>
                <a:cs typeface="Times New Roman" pitchFamily="18" charset="0"/>
              </a:rPr>
              <a:t>   </a:t>
            </a:r>
            <a:endParaRPr lang="en-US" sz="2500" dirty="0" smtClean="0">
              <a:latin typeface="Times New Roman" pitchFamily="18" charset="0"/>
              <a:cs typeface="Times New Roman" pitchFamily="18" charset="0"/>
            </a:endParaRPr>
          </a:p>
          <a:p>
            <a:pPr marL="0" indent="0" algn="just" eaLnBrk="1" hangingPunct="1">
              <a:buFont typeface="Arial" charset="0"/>
              <a:buNone/>
            </a:pPr>
            <a:r>
              <a:rPr lang="vi-VN" sz="2500" b="1" dirty="0" smtClean="0">
                <a:latin typeface="Times New Roman" pitchFamily="18" charset="0"/>
                <a:cs typeface="Times New Roman" pitchFamily="18" charset="0"/>
              </a:rPr>
              <a:t> </a:t>
            </a:r>
            <a:endParaRPr lang="en-US" sz="25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
            <a:ext cx="8763000" cy="857250"/>
          </a:xfrm>
        </p:spPr>
        <p:txBody>
          <a:bodyPr>
            <a:noAutofit/>
          </a:bodyPr>
          <a:lstStyle/>
          <a:p>
            <a:pPr algn="l" eaLnBrk="1" hangingPunct="1"/>
            <a:r>
              <a:rPr lang="vi-VN" sz="2800" b="1" dirty="0" smtClean="0"/>
              <a:t> </a:t>
            </a:r>
            <a:r>
              <a:rPr lang="en-US" sz="2800" b="1" dirty="0" smtClean="0"/>
              <a:t/>
            </a:r>
            <a:br>
              <a:rPr lang="en-US" sz="2800" b="1" dirty="0" smtClean="0"/>
            </a:br>
            <a:r>
              <a:rPr lang="vi-VN" sz="2800" b="1" dirty="0" smtClean="0"/>
              <a:t>    4</a:t>
            </a:r>
            <a:r>
              <a:rPr lang="vi-VN" sz="2800" b="1" dirty="0" smtClean="0"/>
              <a:t>. Các căn cứ </a:t>
            </a:r>
            <a:r>
              <a:rPr lang="en-US" sz="2800" b="1" dirty="0" err="1" smtClean="0"/>
              <a:t>để</a:t>
            </a:r>
            <a:r>
              <a:rPr lang="vi-VN" sz="2800" b="1" dirty="0" smtClean="0"/>
              <a:t> phân tích, </a:t>
            </a:r>
            <a:r>
              <a:rPr lang="vi-VN" sz="2800" b="1" dirty="0" smtClean="0"/>
              <a:t>quyết </a:t>
            </a:r>
            <a:r>
              <a:rPr lang="vi-VN" sz="2800" b="1" dirty="0" smtClean="0"/>
              <a:t>định chính sách mới </a:t>
            </a:r>
            <a:r>
              <a:rPr lang="en-US" sz="2800" dirty="0" smtClean="0"/>
              <a:t/>
            </a:r>
            <a:br>
              <a:rPr lang="en-US" sz="2800" dirty="0" smtClean="0"/>
            </a:br>
            <a:endParaRPr lang="en-US" sz="2800" dirty="0" smtClean="0"/>
          </a:p>
        </p:txBody>
      </p:sp>
      <p:sp>
        <p:nvSpPr>
          <p:cNvPr id="38914" name="Content Placeholder 2"/>
          <p:cNvSpPr>
            <a:spLocks noGrp="1"/>
          </p:cNvSpPr>
          <p:nvPr>
            <p:ph idx="1"/>
          </p:nvPr>
        </p:nvSpPr>
        <p:spPr>
          <a:xfrm>
            <a:off x="457200" y="590550"/>
            <a:ext cx="8229600" cy="3886200"/>
          </a:xfrm>
        </p:spPr>
        <p:txBody>
          <a:bodyPr/>
          <a:lstStyle/>
          <a:p>
            <a:pPr marL="0" indent="0" algn="just" eaLnBrk="1" hangingPunct="1">
              <a:buFont typeface="Arial" charset="0"/>
              <a:buNone/>
            </a:pP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Các nghị quyết, chủ trương, đường lối, chính sách của Đảng.</a:t>
            </a:r>
            <a:endParaRPr lang="en-US" sz="2100" dirty="0" smtClean="0">
              <a:latin typeface="Times New Roman" pitchFamily="18" charset="0"/>
              <a:cs typeface="Times New Roman" pitchFamily="18" charset="0"/>
            </a:endParaRPr>
          </a:p>
          <a:p>
            <a:pPr marL="0" indent="0" algn="just" eaLnBrk="1" hangingPunct="1">
              <a:buFont typeface="Arial" charset="0"/>
              <a:buNone/>
            </a:pPr>
            <a:r>
              <a:rPr lang="vi-VN" sz="2100" dirty="0" smtClean="0">
                <a:latin typeface="Times New Roman" pitchFamily="18" charset="0"/>
                <a:cs typeface="Times New Roman" pitchFamily="18" charset="0"/>
              </a:rPr>
              <a:t>      - Các quy định của Hiến pháp, pháp luật có liên quan.</a:t>
            </a:r>
            <a:endParaRPr lang="en-US" sz="2100" dirty="0" smtClean="0">
              <a:latin typeface="Times New Roman" pitchFamily="18" charset="0"/>
              <a:cs typeface="Times New Roman" pitchFamily="18" charset="0"/>
            </a:endParaRPr>
          </a:p>
          <a:p>
            <a:pPr marL="0" indent="0" algn="just" eaLnBrk="1" hangingPunct="1">
              <a:buFont typeface="Arial" charset="0"/>
              <a:buNone/>
            </a:pPr>
            <a:r>
              <a:rPr lang="vi-VN" sz="2100" dirty="0" smtClean="0">
                <a:latin typeface="Times New Roman" pitchFamily="18" charset="0"/>
                <a:cs typeface="Times New Roman" pitchFamily="18" charset="0"/>
              </a:rPr>
              <a:t>      - Tình hình kinh tế - xã hội; sự phù hợp với nguồn lực hiện có, trình độ dân trí, đời sống người dân, ý thức chính trị, phong tục tập quán, v v</a:t>
            </a:r>
            <a:endParaRPr lang="en-US" sz="2100" dirty="0" smtClean="0">
              <a:latin typeface="Times New Roman" pitchFamily="18" charset="0"/>
              <a:cs typeface="Times New Roman" pitchFamily="18" charset="0"/>
            </a:endParaRPr>
          </a:p>
          <a:p>
            <a:pPr marL="0" indent="0" algn="just" eaLnBrk="1" hangingPunct="1">
              <a:buFont typeface="Arial" charset="0"/>
              <a:buNone/>
            </a:pPr>
            <a:r>
              <a:rPr lang="vi-VN" sz="2100" dirty="0" smtClean="0">
                <a:latin typeface="Times New Roman" pitchFamily="18" charset="0"/>
                <a:cs typeface="Times New Roman" pitchFamily="18" charset="0"/>
              </a:rPr>
              <a:t>     - Chính sách phải được xây dựng đồng bộ và thống nhất, phù hợp với chính sách quốc gia, với các văn bản pháp luật của cơ quan cấp trên. </a:t>
            </a:r>
            <a:endParaRPr lang="en-US" sz="2100" dirty="0" smtClean="0">
              <a:latin typeface="Times New Roman" pitchFamily="18" charset="0"/>
              <a:cs typeface="Times New Roman" pitchFamily="18" charset="0"/>
            </a:endParaRPr>
          </a:p>
          <a:p>
            <a:pPr marL="0" indent="0" algn="just" eaLnBrk="1" hangingPunct="1">
              <a:buFont typeface="Arial" charset="0"/>
              <a:buNone/>
            </a:pPr>
            <a:r>
              <a:rPr lang="vi-VN" sz="2100" dirty="0" smtClean="0">
                <a:latin typeface="Times New Roman" pitchFamily="18" charset="0"/>
                <a:cs typeface="Times New Roman" pitchFamily="18" charset="0"/>
              </a:rPr>
              <a:t>      - Chính sách phải bảo đảm tính khách quan, phù hợp với thực tiễn, có tính khả thi cao, tránh tình trạng “Chính sách trên trời, cuộc đời dưới đất”. </a:t>
            </a:r>
            <a:endParaRPr lang="en-US" sz="2100" dirty="0" smtClean="0">
              <a:latin typeface="Times New Roman" pitchFamily="18" charset="0"/>
              <a:cs typeface="Times New Roman" pitchFamily="18" charset="0"/>
            </a:endParaRPr>
          </a:p>
          <a:p>
            <a:pPr marL="0" indent="0" algn="just" eaLnBrk="1" hangingPunct="1">
              <a:buFont typeface="Arial" charset="0"/>
              <a:buNone/>
            </a:pPr>
            <a:r>
              <a:rPr lang="vi-VN" sz="2100" dirty="0" smtClean="0">
                <a:latin typeface="Times New Roman" pitchFamily="18" charset="0"/>
                <a:cs typeface="Times New Roman" pitchFamily="18" charset="0"/>
              </a:rPr>
              <a:t>      - Việc xây dựng chính sách phải đặt dưới sự lãnh đạo của cấp ủy Đảng. </a:t>
            </a:r>
            <a:endParaRPr lang="en-US" sz="2100" dirty="0" smtClean="0">
              <a:latin typeface="Times New Roman" pitchFamily="18" charset="0"/>
              <a:cs typeface="Times New Roman" pitchFamily="18" charset="0"/>
            </a:endParaRPr>
          </a:p>
          <a:p>
            <a:pPr marL="0" indent="0" algn="just" eaLnBrk="1" hangingPunct="1">
              <a:buFont typeface="Arial" charset="0"/>
              <a:buNone/>
            </a:pPr>
            <a:r>
              <a:rPr lang="vi-VN" sz="2100" dirty="0" smtClean="0">
                <a:latin typeface="Times New Roman" pitchFamily="18" charset="0"/>
                <a:cs typeface="Times New Roman" pitchFamily="18" charset="0"/>
              </a:rPr>
              <a:t>      - Chính sách được ban hành phải có hiệu quả, lợi ích cao nhất, hạn chế những tiêu cực.</a:t>
            </a:r>
            <a:endParaRPr lang="en-US" sz="2100" dirty="0" smtClean="0">
              <a:latin typeface="Times New Roman" pitchFamily="18" charset="0"/>
              <a:cs typeface="Times New Roman" pitchFamily="18" charset="0"/>
            </a:endParaRPr>
          </a:p>
          <a:p>
            <a:pPr marL="0" indent="0" algn="just" eaLnBrk="1" hangingPunct="1">
              <a:buFont typeface="Arial" charset="0"/>
              <a:buNone/>
            </a:pPr>
            <a:r>
              <a:rPr lang="vi-VN" sz="2100" b="1" dirty="0" smtClean="0">
                <a:latin typeface="Times New Roman" pitchFamily="18" charset="0"/>
                <a:cs typeface="Times New Roman" pitchFamily="18" charset="0"/>
              </a:rPr>
              <a:t> </a:t>
            </a:r>
            <a:endParaRPr lang="en-US" sz="21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458200" cy="857250"/>
          </a:xfrm>
        </p:spPr>
        <p:txBody>
          <a:bodyPr rtlCol="0">
            <a:noAutofit/>
          </a:bodyPr>
          <a:lstStyle/>
          <a:p>
            <a:pPr eaLnBrk="1" fontAlgn="auto" hangingPunct="1">
              <a:spcAft>
                <a:spcPts val="0"/>
              </a:spcAft>
              <a:defRPr/>
            </a:pP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vi-VN" sz="2800" b="1" dirty="0" smtClean="0">
                <a:latin typeface="Times New Roman" pitchFamily="18" charset="0"/>
                <a:cs typeface="Times New Roman" pitchFamily="18" charset="0"/>
              </a:rPr>
              <a:t>5</a:t>
            </a:r>
            <a:r>
              <a:rPr lang="vi-VN" sz="2800" b="1" dirty="0">
                <a:latin typeface="Times New Roman" pitchFamily="18" charset="0"/>
                <a:cs typeface="Times New Roman" pitchFamily="18" charset="0"/>
              </a:rPr>
              <a:t>. Việc thu thập thông tin phục vụ cho việc phân tích chính sách </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47750"/>
            <a:ext cx="8229600" cy="3394472"/>
          </a:xfrm>
        </p:spPr>
        <p:txBody>
          <a:bodyPr rtlCol="0">
            <a:noAutofit/>
          </a:bodyPr>
          <a:lstStyle/>
          <a:p>
            <a:pPr marL="0" indent="0" algn="just" eaLnBrk="1" fontAlgn="auto" hangingPunct="1">
              <a:spcBef>
                <a:spcPts val="0"/>
              </a:spcBef>
              <a:spcAft>
                <a:spcPts val="0"/>
              </a:spcAft>
              <a:buFont typeface="Arial" pitchFamily="34" charset="0"/>
              <a:buNone/>
              <a:defRP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Xác định những thông tin cần thu thập liên quan đến chính sách.</a:t>
            </a:r>
            <a:endParaRPr lang="en-US" sz="24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400" dirty="0">
                <a:latin typeface="Times New Roman" pitchFamily="18" charset="0"/>
                <a:cs typeface="Times New Roman" pitchFamily="18" charset="0"/>
              </a:rPr>
              <a:t>       - Nguồn thông tin: từ các văn kiện của Đảng, văn bản pháp luật, báo cáo về kinh tế - xã hội, ngân sách, quốc phòng, an ninh; thông tin từ báo chí, ý kiến, kiến nghị của cử tri, các chuyên gia, v v …</a:t>
            </a:r>
            <a:endParaRPr lang="en-US" sz="24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400" dirty="0">
                <a:latin typeface="Times New Roman" pitchFamily="18" charset="0"/>
                <a:cs typeface="Times New Roman" pitchFamily="18" charset="0"/>
              </a:rPr>
              <a:t>        - Phân tích, đánh giá, kiểm nghiệm các thông tin thu được để có thông tin chính xác, trung thực, khách quan, tin cậy, đầy đủ phục vụ cho việc phân tích chính sách.</a:t>
            </a:r>
            <a:endParaRPr lang="en-US" sz="24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400" dirty="0">
                <a:latin typeface="Times New Roman" pitchFamily="18" charset="0"/>
                <a:cs typeface="Times New Roman" pitchFamily="18" charset="0"/>
              </a:rPr>
              <a:t>        - Cần có nguồn lực để thu thập thông tin (con người, kinh phí, phương tiện).</a:t>
            </a:r>
            <a:endParaRPr lang="en-US" sz="2400" dirty="0">
              <a:latin typeface="Times New Roman" pitchFamily="18" charset="0"/>
              <a:cs typeface="Times New Roman" pitchFamily="18" charset="0"/>
            </a:endParaRPr>
          </a:p>
          <a:p>
            <a:pPr marL="0" indent="0" algn="just" eaLnBrk="1" fontAlgn="auto" hangingPunct="1">
              <a:spcBef>
                <a:spcPts val="0"/>
              </a:spcBef>
              <a:spcAft>
                <a:spcPts val="0"/>
              </a:spcAft>
              <a:buFont typeface="Arial" pitchFamily="34" charset="0"/>
              <a:buNone/>
              <a:defRPr/>
            </a:pPr>
            <a:r>
              <a:rPr lang="vi-VN"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US" sz="3300" b="1" dirty="0" smtClean="0"/>
              <a:t/>
            </a:r>
            <a:br>
              <a:rPr lang="en-US" sz="3300" b="1" dirty="0" smtClean="0"/>
            </a:br>
            <a:r>
              <a:rPr lang="vi-VN" sz="3300" b="1" dirty="0" smtClean="0"/>
              <a:t>6</a:t>
            </a:r>
            <a:r>
              <a:rPr lang="vi-VN" sz="3300" b="1" dirty="0"/>
              <a:t>. Phân tích lợi ích - chi phí của ban hành, thực hiện chính sách mới</a:t>
            </a:r>
            <a:r>
              <a:rPr lang="en-US" sz="3300" dirty="0"/>
              <a:t/>
            </a:r>
            <a:br>
              <a:rPr lang="en-US" sz="3300" dirty="0"/>
            </a:br>
            <a:endParaRPr lang="en-US" sz="3300" dirty="0"/>
          </a:p>
        </p:txBody>
      </p:sp>
      <p:sp>
        <p:nvSpPr>
          <p:cNvPr id="3" name="Content Placeholder 2"/>
          <p:cNvSpPr>
            <a:spLocks noGrp="1"/>
          </p:cNvSpPr>
          <p:nvPr>
            <p:ph idx="1"/>
          </p:nvPr>
        </p:nvSpPr>
        <p:spPr/>
        <p:txBody>
          <a:bodyPr rtlCol="0">
            <a:noAutofit/>
          </a:bodyPr>
          <a:lstStyle/>
          <a:p>
            <a:pPr marL="0" indent="0" algn="just" eaLnBrk="1" fontAlgn="auto" hangingPunct="1">
              <a:spcAft>
                <a:spcPts val="0"/>
              </a:spcAft>
              <a:buFont typeface="Arial" pitchFamily="34" charset="0"/>
              <a:buNone/>
              <a:defRPr/>
            </a:pPr>
            <a:r>
              <a:rPr lang="en-US" sz="2400" dirty="0" smtClean="0"/>
              <a:t>      </a:t>
            </a:r>
            <a:r>
              <a:rPr lang="vi-VN" sz="2400" dirty="0" smtClean="0"/>
              <a:t>- </a:t>
            </a:r>
            <a:r>
              <a:rPr lang="vi-VN" sz="2400" dirty="0"/>
              <a:t>Cần phân tích việc ban hành chính sách mới thì lợi ích thu được so với chi phí có lợi hơn hay không so với việc không ban hành chính sách mới. Nhà nước, xã hội và người dân, doanh nghiệp được những gì khi thực hiện chính sách mới.</a:t>
            </a:r>
            <a:endParaRPr lang="en-US" sz="2400" dirty="0"/>
          </a:p>
          <a:p>
            <a:pPr marL="0" indent="0" algn="just" eaLnBrk="1" fontAlgn="auto" hangingPunct="1">
              <a:spcAft>
                <a:spcPts val="0"/>
              </a:spcAft>
              <a:buFont typeface="Arial" pitchFamily="34" charset="0"/>
              <a:buNone/>
              <a:defRPr/>
            </a:pPr>
            <a:r>
              <a:rPr lang="vi-VN" sz="2400" dirty="0"/>
              <a:t>     - Ví dụ: ban hành chính sách thu phí đường bộ đối với xe máy: Nếu thu qua giá xăng thì không phải chi phí cho bộ máy thu tiền, bảo đảm công bằng. Còn giao cho cơ quan nhà nước hoặc tổ chức xã hội thu thì phải chi cho bộ máy và sẽ không công bằng, thất thu, mất thời gian nộp, v v …. </a:t>
            </a:r>
            <a:endParaRPr lang="en-US" sz="2400" dirty="0"/>
          </a:p>
          <a:p>
            <a:pPr marL="0" indent="0" algn="just" eaLnBrk="1" fontAlgn="auto" hangingPunct="1">
              <a:spcAft>
                <a:spcPts val="0"/>
              </a:spcAft>
              <a:buFont typeface="Arial" pitchFamily="34" charset="0"/>
              <a:buNone/>
              <a:defRPr/>
            </a:pPr>
            <a:r>
              <a:rPr lang="vi-VN" sz="2400" dirty="0"/>
              <a:t> </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vi-VN" dirty="0"/>
              <a:t> </a:t>
            </a:r>
            <a:r>
              <a:rPr lang="en-US" dirty="0" smtClean="0"/>
              <a:t/>
            </a:r>
            <a:br>
              <a:rPr lang="en-US" dirty="0" smtClean="0"/>
            </a:br>
            <a:r>
              <a:rPr lang="vi-VN" sz="4000" b="1" dirty="0" smtClean="0"/>
              <a:t>7</a:t>
            </a:r>
            <a:r>
              <a:rPr lang="vi-VN" sz="4000" b="1" dirty="0"/>
              <a:t>. Khi phân tích chính sách cần chú ý</a:t>
            </a:r>
            <a:r>
              <a:rPr lang="en-US" dirty="0"/>
              <a:t/>
            </a:r>
            <a:br>
              <a:rPr lang="en-US" dirty="0"/>
            </a:br>
            <a:endParaRPr lang="en-US" dirty="0"/>
          </a:p>
        </p:txBody>
      </p:sp>
      <p:sp>
        <p:nvSpPr>
          <p:cNvPr id="3" name="Content Placeholder 2"/>
          <p:cNvSpPr>
            <a:spLocks noGrp="1"/>
          </p:cNvSpPr>
          <p:nvPr>
            <p:ph idx="1"/>
          </p:nvPr>
        </p:nvSpPr>
        <p:spPr/>
        <p:txBody>
          <a:bodyPr rtlCol="0">
            <a:noAutofit/>
          </a:bodyPr>
          <a:lstStyle/>
          <a:p>
            <a:pPr marL="0" indent="0" algn="just" eaLnBrk="1" fontAlgn="auto" hangingPunct="1">
              <a:spcAft>
                <a:spcPts val="0"/>
              </a:spcAft>
              <a:buFont typeface="Arial" pitchFamily="34" charset="0"/>
              <a:buNone/>
              <a:defRPr/>
            </a:pPr>
            <a:r>
              <a:rPr lang="en-US" sz="2300" dirty="0"/>
              <a:t> </a:t>
            </a:r>
            <a:r>
              <a:rPr lang="en-US" sz="2300" dirty="0" smtClean="0"/>
              <a:t>       </a:t>
            </a:r>
            <a:r>
              <a:rPr lang="vi-VN" sz="2300" dirty="0" smtClean="0"/>
              <a:t>- </a:t>
            </a:r>
            <a:r>
              <a:rPr lang="vi-VN" sz="2300" dirty="0"/>
              <a:t>Nguồn lực của đất nước, của địa phương chỉ có hạn, khả năng tăng nguồn vốn là rất hạn chế, trong khi đó các nhu cầu về đầu tư và phát triển là rất lớn, do đó, nếu ban hành chính sách mới thì phải phù hợp với nguồn lực, điều kiện hiện có.</a:t>
            </a:r>
            <a:endParaRPr lang="en-US" sz="2300" dirty="0"/>
          </a:p>
          <a:p>
            <a:pPr marL="0" indent="0" algn="just" eaLnBrk="1" fontAlgn="auto" hangingPunct="1">
              <a:spcAft>
                <a:spcPts val="0"/>
              </a:spcAft>
              <a:buFont typeface="Arial" pitchFamily="34" charset="0"/>
              <a:buNone/>
              <a:defRPr/>
            </a:pPr>
            <a:r>
              <a:rPr lang="vi-VN" sz="2300" dirty="0"/>
              <a:t>      - Phát triển kinh tế - xã hội cần bảo đảm yếu tố bền vững.</a:t>
            </a:r>
            <a:endParaRPr lang="en-US" sz="2300" dirty="0"/>
          </a:p>
          <a:p>
            <a:pPr marL="0" indent="0" algn="just" eaLnBrk="1" fontAlgn="auto" hangingPunct="1">
              <a:spcAft>
                <a:spcPts val="0"/>
              </a:spcAft>
              <a:buFont typeface="Arial" pitchFamily="34" charset="0"/>
              <a:buNone/>
              <a:defRPr/>
            </a:pPr>
            <a:r>
              <a:rPr lang="vi-VN" sz="2300" dirty="0"/>
              <a:t>      - Phải bảo đảm hiệu lực, hiệu quả cao khi sử dụng các nguồn lực, quản lý tài nguyên, bảo vệ môi trường.</a:t>
            </a:r>
            <a:endParaRPr lang="en-US" sz="2300" dirty="0"/>
          </a:p>
          <a:p>
            <a:pPr marL="0" indent="0" algn="just" eaLnBrk="1" fontAlgn="auto" hangingPunct="1">
              <a:spcAft>
                <a:spcPts val="0"/>
              </a:spcAft>
              <a:buFont typeface="Arial" pitchFamily="34" charset="0"/>
              <a:buNone/>
              <a:defRPr/>
            </a:pPr>
            <a:r>
              <a:rPr lang="vi-VN" sz="2300" dirty="0"/>
              <a:t>     </a:t>
            </a:r>
            <a:r>
              <a:rPr lang="en-US" sz="2300" dirty="0" smtClean="0"/>
              <a:t> </a:t>
            </a:r>
            <a:r>
              <a:rPr lang="vi-VN" sz="2300" dirty="0" smtClean="0"/>
              <a:t>- </a:t>
            </a:r>
            <a:r>
              <a:rPr lang="vi-VN" sz="2300" dirty="0"/>
              <a:t>Lắng nghe ý kiến người dân, cơ quan, tổ chức có liên quan, các nhà khoa học, chuyên gia.</a:t>
            </a:r>
            <a:endParaRPr lang="en-US" sz="2300" dirty="0"/>
          </a:p>
          <a:p>
            <a:pPr marL="0" indent="0" algn="just" eaLnBrk="1" fontAlgn="auto" hangingPunct="1">
              <a:spcAft>
                <a:spcPts val="0"/>
              </a:spcAft>
              <a:buFont typeface="Arial" pitchFamily="34" charset="0"/>
              <a:buNone/>
              <a:defRPr/>
            </a:pPr>
            <a:r>
              <a:rPr lang="vi-VN" sz="2300" b="1" dirty="0"/>
              <a:t> </a:t>
            </a:r>
            <a:endParaRPr lang="en-US" sz="23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endParaRPr lang="en-US" smtClean="0"/>
          </a:p>
        </p:txBody>
      </p:sp>
      <p:sp>
        <p:nvSpPr>
          <p:cNvPr id="15362" name="Content Placeholder 2"/>
          <p:cNvSpPr>
            <a:spLocks noGrp="1"/>
          </p:cNvSpPr>
          <p:nvPr>
            <p:ph idx="1"/>
          </p:nvPr>
        </p:nvSpPr>
        <p:spPr/>
        <p:txBody>
          <a:bodyPr/>
          <a:lstStyle/>
          <a:p>
            <a:pPr marL="0" indent="0" algn="ctr" eaLnBrk="1" hangingPunct="1">
              <a:buNone/>
            </a:pPr>
            <a:endParaRPr lang="en-US" b="1" dirty="0" smtClean="0">
              <a:latin typeface="Times New Roman" pitchFamily="18" charset="0"/>
              <a:cs typeface="Times New Roman" pitchFamily="18" charset="0"/>
            </a:endParaRPr>
          </a:p>
          <a:p>
            <a:pPr algn="ctr" eaLnBrk="1" hangingPunct="1">
              <a:buFont typeface="Arial" charset="0"/>
              <a:buNone/>
            </a:pPr>
            <a:r>
              <a:rPr lang="en-US" b="1" dirty="0" smtClean="0">
                <a:latin typeface="Times New Roman" pitchFamily="18" charset="0"/>
                <a:cs typeface="Times New Roman" pitchFamily="18" charset="0"/>
              </a:rPr>
              <a:t>    I. </a:t>
            </a:r>
            <a:r>
              <a:rPr lang="en-US" b="1" dirty="0" err="1" smtClean="0">
                <a:latin typeface="Times New Roman" pitchFamily="18" charset="0"/>
                <a:cs typeface="Times New Roman" pitchFamily="18" charset="0"/>
              </a:rPr>
              <a:t>MỘT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SỐ</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VẤN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ĐỀ</a:t>
            </a:r>
            <a:r>
              <a:rPr lang="en-US" b="1" dirty="0" smtClean="0">
                <a:latin typeface="Times New Roman" pitchFamily="18" charset="0"/>
                <a:cs typeface="Times New Roman" pitchFamily="18" charset="0"/>
              </a:rPr>
              <a:t> CHUNG </a:t>
            </a:r>
            <a:r>
              <a:rPr lang="en-US" b="1" dirty="0" err="1" smtClean="0">
                <a:latin typeface="Times New Roman" pitchFamily="18" charset="0"/>
                <a:cs typeface="Times New Roman" pitchFamily="18" charset="0"/>
              </a:rPr>
              <a:t>VỀ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SÁCH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PHÂN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TÍCH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ĐÁNH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GIÁ</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SÁCH</a:t>
            </a: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lnSpcReduction="10000"/>
          </a:bodyPr>
          <a:lstStyle/>
          <a:p>
            <a:pPr marL="0" indent="0" algn="ctr" eaLnBrk="1" fontAlgn="auto" hangingPunct="1">
              <a:spcAft>
                <a:spcPts val="0"/>
              </a:spcAft>
              <a:buFont typeface="Arial" pitchFamily="34" charset="0"/>
              <a:buNone/>
              <a:defRPr/>
            </a:pPr>
            <a:endParaRPr lang="en-US" b="1" dirty="0" smtClean="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endParaRPr lang="en-US" b="1" dirty="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vi-VN" b="1" dirty="0" smtClean="0">
                <a:latin typeface="Times New Roman" pitchFamily="18" charset="0"/>
                <a:cs typeface="Times New Roman" pitchFamily="18" charset="0"/>
              </a:rPr>
              <a:t> </a:t>
            </a:r>
            <a:r>
              <a:rPr lang="vi-VN" b="1" dirty="0">
                <a:latin typeface="Times New Roman" pitchFamily="18" charset="0"/>
                <a:cs typeface="Times New Roman" pitchFamily="18" charset="0"/>
              </a:rPr>
              <a:t>IV. CÁCH THỨC VÀ KỸ NĂNG ĐÁNH GIÁ TÁC ĐỘNG CỦA CHÍNH SÁCH</a:t>
            </a:r>
            <a:endParaRPr lang="en-US" dirty="0">
              <a:latin typeface="Times New Roman" pitchFamily="18" charset="0"/>
              <a:cs typeface="Times New Roman" pitchFamily="18" charset="0"/>
            </a:endParaRPr>
          </a:p>
          <a:p>
            <a:pPr algn="ctr" eaLnBrk="1" fontAlgn="auto" hangingPunct="1">
              <a:spcAft>
                <a:spcPts val="0"/>
              </a:spcAft>
              <a:buFont typeface="Arial" pitchFamily="34" charset="0"/>
              <a:buChar char="•"/>
              <a:defRPr/>
            </a:pPr>
            <a:endParaRPr lang="en-US" b="1" dirty="0" smtClean="0">
              <a:effectLst>
                <a:outerShdw blurRad="50800" dist="38100" algn="tr" rotWithShape="0">
                  <a:prstClr val="black">
                    <a:alpha val="40000"/>
                  </a:prstClr>
                </a:outerShdw>
              </a:effectLst>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vi-VN" b="1" dirty="0" smtClean="0">
                <a:effectLst>
                  <a:outerShdw blurRad="50800" dist="38100" algn="tr" rotWithShape="0">
                    <a:prstClr val="black">
                      <a:alpha val="40000"/>
                    </a:prstClr>
                  </a:outerShdw>
                </a:effectLst>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1450"/>
            <a:ext cx="8991600" cy="857250"/>
          </a:xfrm>
        </p:spPr>
        <p:txBody>
          <a:bodyPr>
            <a:noAutofit/>
          </a:bodyPr>
          <a:lstStyle/>
          <a:p>
            <a:pPr algn="l" eaLnBrk="1" hangingPunct="1"/>
            <a:r>
              <a:rPr lang="vi-VN" sz="2800" b="1" dirty="0" smtClean="0"/>
              <a:t> </a:t>
            </a:r>
            <a:r>
              <a:rPr lang="en-US" sz="2800" b="1" dirty="0" smtClean="0"/>
              <a:t/>
            </a:r>
            <a:br>
              <a:rPr lang="en-US" sz="2800" b="1" dirty="0" smtClean="0"/>
            </a:br>
            <a:r>
              <a:rPr lang="vi-VN" sz="2800" b="1" dirty="0" smtClean="0"/>
              <a:t>1. Các vấn đề cần được đánh giá </a:t>
            </a:r>
            <a:r>
              <a:rPr lang="vi-VN" sz="2800" b="1" dirty="0" smtClean="0"/>
              <a:t>tác </a:t>
            </a:r>
            <a:r>
              <a:rPr lang="vi-VN" sz="2800" b="1" dirty="0" smtClean="0"/>
              <a:t>động bởi chính sách</a:t>
            </a:r>
            <a:r>
              <a:rPr lang="en-US" sz="2800" dirty="0" smtClean="0"/>
              <a:t/>
            </a:r>
            <a:br>
              <a:rPr lang="en-US" sz="2800" dirty="0" smtClean="0"/>
            </a:br>
            <a:endParaRPr lang="en-US" sz="2800" dirty="0" smtClean="0"/>
          </a:p>
        </p:txBody>
      </p:sp>
      <p:sp>
        <p:nvSpPr>
          <p:cNvPr id="3" name="Content Placeholder 2"/>
          <p:cNvSpPr>
            <a:spLocks noGrp="1"/>
          </p:cNvSpPr>
          <p:nvPr>
            <p:ph idx="1"/>
          </p:nvPr>
        </p:nvSpPr>
        <p:spPr>
          <a:xfrm>
            <a:off x="457200" y="514350"/>
            <a:ext cx="8229600" cy="3733799"/>
          </a:xfrm>
        </p:spPr>
        <p:txBody>
          <a:bodyPr>
            <a:noAutofit/>
          </a:bodyPr>
          <a:lstStyle/>
          <a:p>
            <a:pPr marL="0" indent="0" algn="just" eaLnBrk="1" hangingPunct="1">
              <a:lnSpc>
                <a:spcPct val="80000"/>
              </a:lnSpc>
              <a:buFont typeface="Arial" charset="0"/>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t</a:t>
            </a:r>
            <a:r>
              <a:rPr lang="vi-VN" sz="2400" dirty="0" smtClean="0">
                <a:latin typeface="Times New Roman" pitchFamily="18" charset="0"/>
                <a:cs typeface="Times New Roman" pitchFamily="18" charset="0"/>
              </a:rPr>
              <a:t>ác động của chính sách là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ảnh hưởng của chính sách đối với các đối tượng khác nhau trong xã hội và đối với sự phát triển chung của xã 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là đánh giá sự ảnh hưởng của chính sách đối với kinh tế, xã hội, giới tính, thủ tục hành chính, hệ thống pháp luật.</a:t>
            </a:r>
            <a:endParaRPr lang="en-US" sz="24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400" dirty="0" smtClean="0">
                <a:latin typeface="Times New Roman" pitchFamily="18" charset="0"/>
                <a:cs typeface="Times New Roman" pitchFamily="18" charset="0"/>
              </a:rPr>
              <a:t>         Đánh giá tác động của chính sách được thực hiện trước khi quyết định  chính sách và có thể đánh giá hiệu quả của chính sách sau khi được thực hiện. </a:t>
            </a:r>
            <a:endParaRPr lang="en-US" sz="24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400" dirty="0" smtClean="0">
                <a:latin typeface="Times New Roman" pitchFamily="18" charset="0"/>
                <a:cs typeface="Times New Roman" pitchFamily="18" charset="0"/>
              </a:rPr>
              <a:t>       - Mỗi chính sách khi đánh giá tác động cần đưa ra 3 phương án để phân tích, đánh giá về tác động đối với kinh tế, xã hội, giới tính, thủ tục hành chính, hệ thống pháp luật, trên cơ sở kết quả đánh giá cơ quan có thẩm quyền lựa chọn phương án tối ưu nhất để ban hành chính sách. </a:t>
            </a:r>
            <a:endParaRPr lang="en-US" sz="24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534400" cy="857250"/>
          </a:xfrm>
        </p:spPr>
        <p:txBody>
          <a:bodyPr rtlCol="0">
            <a:noAutofit/>
          </a:bodyPr>
          <a:lstStyle/>
          <a:p>
            <a:pPr algn="l" eaLnBrk="1" fontAlgn="auto" hangingPunct="1">
              <a:spcAft>
                <a:spcPts val="0"/>
              </a:spcAft>
              <a:defRPr/>
            </a:pPr>
            <a:r>
              <a:rPr lang="vi-VN" sz="3000" dirty="0"/>
              <a:t> </a:t>
            </a:r>
            <a:r>
              <a:rPr lang="en-US" sz="3000" dirty="0" smtClean="0"/>
              <a:t/>
            </a:r>
            <a:br>
              <a:rPr lang="en-US" sz="3000" dirty="0" smtClean="0"/>
            </a:br>
            <a:r>
              <a:rPr lang="vi-VN" sz="3000" b="1" dirty="0" smtClean="0"/>
              <a:t>2</a:t>
            </a:r>
            <a:r>
              <a:rPr lang="vi-VN" sz="3000" b="1" dirty="0"/>
              <a:t>. Đánh giá tác động của chính sách đối với kinh tế </a:t>
            </a:r>
            <a:r>
              <a:rPr lang="en-US" sz="3000" dirty="0"/>
              <a:t/>
            </a:r>
            <a:br>
              <a:rPr lang="en-US" sz="3000" dirty="0"/>
            </a:br>
            <a:endParaRPr lang="en-US" sz="3000" dirty="0"/>
          </a:p>
        </p:txBody>
      </p:sp>
      <p:sp>
        <p:nvSpPr>
          <p:cNvPr id="45058" name="Content Placeholder 2"/>
          <p:cNvSpPr>
            <a:spLocks noGrp="1"/>
          </p:cNvSpPr>
          <p:nvPr>
            <p:ph idx="1"/>
          </p:nvPr>
        </p:nvSpPr>
        <p:spPr>
          <a:xfrm>
            <a:off x="457200" y="590550"/>
            <a:ext cx="8229600" cy="3394472"/>
          </a:xfrm>
        </p:spPr>
        <p:txBody>
          <a:bodyPr/>
          <a:lstStyle/>
          <a:p>
            <a:pPr marL="0" indent="0" algn="just" eaLnBrk="1" hangingPunct="1">
              <a:buFont typeface="Arial" charset="0"/>
              <a:buNone/>
            </a:pPr>
            <a:r>
              <a:rPr lang="en-US" sz="2100" dirty="0" smtClean="0"/>
              <a:t>        </a:t>
            </a:r>
            <a:r>
              <a:rPr lang="vi-VN" sz="2100" dirty="0" smtClean="0"/>
              <a:t>- Việc đánh giá tác động của chính sách đối với kinh tế cần phải đánh giá trên cơ sở phân tích, dự kiến chi phí và lợi ích thu được khi thực hiện chính sách.</a:t>
            </a:r>
            <a:endParaRPr lang="en-US" sz="2100" dirty="0" smtClean="0"/>
          </a:p>
          <a:p>
            <a:pPr marL="0" indent="0" algn="just" eaLnBrk="1" hangingPunct="1">
              <a:buFont typeface="Arial" charset="0"/>
              <a:buNone/>
            </a:pPr>
            <a:r>
              <a:rPr lang="vi-VN" sz="2100" dirty="0" smtClean="0"/>
              <a:t>       - Cần phân tích, đánh giá cụ thể khi dự định áp dụng chính sách mới thì có tác động về kinh tế (dự kiến chi phí nguồn lực và lợi ích thu được) đối Nhà nước, người dân, tổ chức, các đối tượng khác như thế nào?</a:t>
            </a:r>
            <a:endParaRPr lang="en-US" sz="2100" dirty="0" smtClean="0"/>
          </a:p>
          <a:p>
            <a:pPr marL="0" indent="0" algn="just" eaLnBrk="1" hangingPunct="1">
              <a:buFont typeface="Arial" charset="0"/>
              <a:buNone/>
            </a:pPr>
            <a:r>
              <a:rPr lang="vi-VN" sz="2100" dirty="0" smtClean="0"/>
              <a:t>       - Phương pháp đánh giá tác động của chính sách đối với kinh tế là sử dụng các giả định cho mỗi phương án của chính sách kết hợp với phương pháp định tính để so sánh số liệu.</a:t>
            </a:r>
            <a:endParaRPr lang="en-US" sz="2100" dirty="0" smtClean="0"/>
          </a:p>
          <a:p>
            <a:pPr marL="0" indent="0" algn="just" eaLnBrk="1" hangingPunct="1">
              <a:buFont typeface="Arial" charset="0"/>
              <a:buNone/>
            </a:pPr>
            <a:r>
              <a:rPr lang="vi-VN" sz="2100" dirty="0" smtClean="0"/>
              <a:t>       - Mỗi chính sách cần đưa ra 3 phương án để đánh giá tác động </a:t>
            </a:r>
            <a:r>
              <a:rPr lang="en-US" sz="2100" dirty="0" err="1" smtClean="0">
                <a:latin typeface="Arial" charset="0"/>
              </a:rPr>
              <a:t>đối</a:t>
            </a:r>
            <a:r>
              <a:rPr lang="en-US" sz="2100" dirty="0" smtClean="0">
                <a:latin typeface="Arial" charset="0"/>
              </a:rPr>
              <a:t> </a:t>
            </a:r>
            <a:r>
              <a:rPr lang="en-US" sz="2100" dirty="0" err="1" smtClean="0">
                <a:latin typeface="Arial" charset="0"/>
              </a:rPr>
              <a:t>với</a:t>
            </a:r>
            <a:r>
              <a:rPr lang="en-US" sz="2100" dirty="0" smtClean="0">
                <a:latin typeface="Arial" charset="0"/>
              </a:rPr>
              <a:t> </a:t>
            </a:r>
            <a:r>
              <a:rPr lang="en-US" sz="2100" dirty="0" err="1" smtClean="0">
                <a:latin typeface="Arial" charset="0"/>
              </a:rPr>
              <a:t>kinh</a:t>
            </a:r>
            <a:r>
              <a:rPr lang="en-US" sz="2100" dirty="0" smtClean="0">
                <a:latin typeface="Arial" charset="0"/>
              </a:rPr>
              <a:t> </a:t>
            </a:r>
            <a:r>
              <a:rPr lang="en-US" sz="2100" dirty="0" err="1" smtClean="0">
                <a:latin typeface="Arial" charset="0"/>
              </a:rPr>
              <a:t>tế</a:t>
            </a:r>
            <a:r>
              <a:rPr lang="en-US" sz="2100" dirty="0" smtClean="0">
                <a:latin typeface="Arial" charset="0"/>
              </a:rPr>
              <a:t> </a:t>
            </a:r>
            <a:r>
              <a:rPr lang="vi-VN" sz="2100" dirty="0" smtClean="0"/>
              <a:t>và căn cứ vào kết quả để lựa chọn phương án tốt nhất.    </a:t>
            </a:r>
            <a:endParaRPr lang="en-US" sz="2100" dirty="0" smtClean="0"/>
          </a:p>
          <a:p>
            <a:pPr marL="0" indent="0" algn="just" eaLnBrk="1" hangingPunct="1">
              <a:buFont typeface="Arial" charset="0"/>
              <a:buNone/>
            </a:pPr>
            <a:r>
              <a:rPr lang="vi-VN" sz="2100" b="1" dirty="0" smtClean="0"/>
              <a:t> </a:t>
            </a:r>
            <a:endParaRPr lang="en-US" sz="21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0500"/>
            <a:ext cx="8534400" cy="857250"/>
          </a:xfrm>
        </p:spPr>
        <p:txBody>
          <a:bodyPr rtlCol="0">
            <a:noAutofit/>
          </a:bodyPr>
          <a:lstStyle/>
          <a:p>
            <a:pPr eaLnBrk="1" fontAlgn="auto" hangingPunct="1">
              <a:spcAft>
                <a:spcPts val="0"/>
              </a:spcAft>
              <a:defRPr/>
            </a:pPr>
            <a:r>
              <a:rPr lang="vi-VN" sz="3000" b="1" dirty="0"/>
              <a:t> </a:t>
            </a:r>
            <a:r>
              <a:rPr lang="en-US" sz="3000" b="1" dirty="0" smtClean="0"/>
              <a:t/>
            </a:r>
            <a:br>
              <a:rPr lang="en-US" sz="3000" b="1" dirty="0" smtClean="0"/>
            </a:br>
            <a:r>
              <a:rPr lang="vi-VN" sz="3000" b="1" dirty="0" smtClean="0"/>
              <a:t>3</a:t>
            </a:r>
            <a:r>
              <a:rPr lang="vi-VN" sz="3000" b="1" dirty="0"/>
              <a:t>. Đánh giá tác động của chính sách đối với xã hội </a:t>
            </a:r>
            <a:r>
              <a:rPr lang="en-US" sz="3000" dirty="0"/>
              <a:t/>
            </a:r>
            <a:br>
              <a:rPr lang="en-US" sz="3000" dirty="0"/>
            </a:br>
            <a:endParaRPr lang="en-US" sz="3000" dirty="0"/>
          </a:p>
        </p:txBody>
      </p:sp>
      <p:sp>
        <p:nvSpPr>
          <p:cNvPr id="3" name="Content Placeholder 2"/>
          <p:cNvSpPr>
            <a:spLocks noGrp="1"/>
          </p:cNvSpPr>
          <p:nvPr>
            <p:ph idx="1"/>
          </p:nvPr>
        </p:nvSpPr>
        <p:spPr>
          <a:xfrm>
            <a:off x="457200" y="514350"/>
            <a:ext cx="8229600" cy="3394472"/>
          </a:xfrm>
        </p:spPr>
        <p:txBody>
          <a:bodyPr>
            <a:noAutofit/>
          </a:bodyPr>
          <a:lstStyle/>
          <a:p>
            <a:pPr marL="0" indent="0" algn="just" eaLnBrk="1" hangingPunct="1">
              <a:lnSpc>
                <a:spcPct val="80000"/>
              </a:lnSpc>
              <a:buFont typeface="Arial" charset="0"/>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 Việc đánh giá tác động của chính sách đối với xã hội cần phải đánh giá trên cơ sở phân tích, dự báo tác động của chính sách đối với các vấn đề về dân số, việc làm, môi trường, tài sản, sức khỏe, y tế, đi lại, giảm nghèo, giá trị văn hóa truyền thống, gắn kết cộng đồng xã hội và các vấn đề khác có liên quan đến xã hội.  </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 Cần xem xét khi dự định áp dụng chính sách mới thì sẽ tác động đến các vấn đề xã hội nêu trên sẽ mang tích cực hoặc tiêu cực; ý kiến, phản ứng của xã hội như thế nào?    </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 Phương pháp đánh giá gồm phương pháp định lượng (mỗi vấn đề xã hội cần xem xét dưới dạng số liệu để so sánh việc dự định áp dụng chính sách mới với việc không áp dụng) và có thể kết hợp phương pháp định tính để phân tích, mô tả, diễn giải quan điểm lựa chọn phương án tốt nhất.</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 Mỗi chính sách cần đưa ra 3 phương án để đánh giá tác động </a:t>
            </a:r>
            <a:r>
              <a:rPr lang="en-US" sz="2200" dirty="0" err="1" smtClean="0">
                <a:latin typeface="Times New Roman" pitchFamily="18" charset="0"/>
                <a:cs typeface="Times New Roman" pitchFamily="18" charset="0"/>
              </a:rPr>
              <a:t>đối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vấn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hội</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và căn cứ vào kết quả để lựa chọn phương án tốt nhất.    </a:t>
            </a:r>
            <a:endParaRPr lang="en-US" sz="22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2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8229600" cy="857250"/>
          </a:xfrm>
        </p:spPr>
        <p:txBody>
          <a:bodyPr rtlCol="0">
            <a:noAutofit/>
          </a:bodyPr>
          <a:lstStyle/>
          <a:p>
            <a:pPr eaLnBrk="1" fontAlgn="auto" hangingPunct="1">
              <a:spcAft>
                <a:spcPts val="0"/>
              </a:spcAft>
              <a:defRPr/>
            </a:pPr>
            <a:r>
              <a:rPr lang="en-US" sz="3000" dirty="0" smtClean="0">
                <a:latin typeface="Times New Roman" pitchFamily="18" charset="0"/>
                <a:cs typeface="Times New Roman" pitchFamily="18" charset="0"/>
              </a:rPr>
              <a:t/>
            </a:r>
            <a:br>
              <a:rPr lang="en-US" sz="3000" dirty="0" smtClean="0">
                <a:latin typeface="Times New Roman" pitchFamily="18" charset="0"/>
                <a:cs typeface="Times New Roman" pitchFamily="18" charset="0"/>
              </a:rPr>
            </a:br>
            <a:r>
              <a:rPr lang="vi-VN" sz="3000" dirty="0" smtClean="0">
                <a:latin typeface="Times New Roman" pitchFamily="18" charset="0"/>
                <a:cs typeface="Times New Roman" pitchFamily="18" charset="0"/>
              </a:rPr>
              <a:t>4</a:t>
            </a:r>
            <a:r>
              <a:rPr lang="vi-VN" sz="3000" b="1" dirty="0">
                <a:latin typeface="Times New Roman" pitchFamily="18" charset="0"/>
                <a:cs typeface="Times New Roman" pitchFamily="18" charset="0"/>
              </a:rPr>
              <a:t>.  Đánh giá tác động của chính sách đối với giới</a:t>
            </a:r>
            <a:r>
              <a:rPr lang="en-US" sz="3000" dirty="0">
                <a:latin typeface="Times New Roman" pitchFamily="18" charset="0"/>
                <a:cs typeface="Times New Roman" pitchFamily="18" charset="0"/>
              </a:rPr>
              <a:t/>
            </a:r>
            <a:br>
              <a:rPr lang="en-US" sz="3000" dirty="0">
                <a:latin typeface="Times New Roman" pitchFamily="18" charset="0"/>
                <a:cs typeface="Times New Roman" pitchFamily="18" charset="0"/>
              </a:rPr>
            </a:b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590550"/>
            <a:ext cx="8229600" cy="3394472"/>
          </a:xfrm>
        </p:spPr>
        <p:txBody>
          <a:bodyPr>
            <a:noAutofit/>
          </a:bodyPr>
          <a:lstStyle/>
          <a:p>
            <a:pPr marL="0" indent="0" algn="just" eaLnBrk="1" hangingPunct="1">
              <a:lnSpc>
                <a:spcPct val="80000"/>
              </a:lnSpc>
              <a:buFont typeface="Arial" charset="0"/>
              <a:buNone/>
            </a:pPr>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Việc đánh giá tác động của chính sách đối với giới cần phải đánh giá trên cơ sở phân tích, dự báo tác động kinh tế, xã hội của chính sách đối với vị trí, vai trò, cơ hội, điều kiện, năng lực thực hiện các quyền, nghĩa vụ của mỗi giới và việc thụ hưởng các quyền, lợi ích hợp pháp của mỗi giới (nam - nữ). </a:t>
            </a:r>
            <a:endParaRPr lang="en-US" sz="25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500" dirty="0" smtClean="0">
                <a:latin typeface="Times New Roman" pitchFamily="18" charset="0"/>
                <a:cs typeface="Times New Roman" pitchFamily="18" charset="0"/>
              </a:rPr>
              <a:t>       - Trước hết xác định chính sách mới có vấn đề giới không? nếu có thì đánh giá tác động về giới.</a:t>
            </a:r>
            <a:endParaRPr lang="en-US" sz="25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500" dirty="0" smtClean="0">
                <a:latin typeface="Times New Roman" pitchFamily="18" charset="0"/>
                <a:cs typeface="Times New Roman" pitchFamily="18" charset="0"/>
              </a:rPr>
              <a:t>      -  Xem xét chính sách mới sẽ ảnh hưởng tác động đến nam và nữ như thế nào, có bảo đảm bình đẳng giới không? hay có lợi/bất lợi cho 2 giới như  thế nào?</a:t>
            </a:r>
            <a:endParaRPr lang="en-US" sz="25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5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Mỗi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chính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sách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cần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đưa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ra</a:t>
            </a:r>
            <a:r>
              <a:rPr lang="en-US" sz="2500" dirty="0" smtClean="0">
                <a:latin typeface="Times New Roman" pitchFamily="18" charset="0"/>
                <a:cs typeface="Times New Roman" pitchFamily="18" charset="0"/>
              </a:rPr>
              <a:t> 3 </a:t>
            </a:r>
            <a:r>
              <a:rPr lang="en-US" sz="2500" dirty="0" err="1" smtClean="0">
                <a:latin typeface="Times New Roman" pitchFamily="18" charset="0"/>
                <a:cs typeface="Times New Roman" pitchFamily="18" charset="0"/>
              </a:rPr>
              <a:t>phương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án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để</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đánh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giá</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tác</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động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đối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với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giới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và</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căn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cứ</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vào</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kết</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quả</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để</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lựa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chọn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phương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án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tốt</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nhất</a:t>
            </a:r>
            <a:r>
              <a:rPr lang="en-US" sz="2500" dirty="0" smtClean="0">
                <a:latin typeface="Times New Roman" pitchFamily="18" charset="0"/>
                <a:cs typeface="Times New Roman" pitchFamily="18" charset="0"/>
              </a:rPr>
              <a:t>. </a:t>
            </a:r>
          </a:p>
          <a:p>
            <a:pPr marL="0" indent="0" algn="just" eaLnBrk="1" hangingPunct="1">
              <a:lnSpc>
                <a:spcPct val="80000"/>
              </a:lnSpc>
              <a:buFont typeface="Arial" charset="0"/>
              <a:buNone/>
            </a:pPr>
            <a:endParaRPr lang="en-US" sz="25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7650"/>
            <a:ext cx="8839200" cy="857250"/>
          </a:xfrm>
        </p:spPr>
        <p:txBody>
          <a:bodyPr rtlCol="0">
            <a:noAutofit/>
          </a:bodyPr>
          <a:lstStyle/>
          <a:p>
            <a:pPr eaLnBrk="1" fontAlgn="auto" hangingPunct="1">
              <a:spcAft>
                <a:spcPts val="0"/>
              </a:spcAft>
              <a:defRPr/>
            </a:pPr>
            <a:r>
              <a:rPr lang="vi-VN" sz="2500" dirty="0"/>
              <a:t> </a:t>
            </a:r>
            <a:r>
              <a:rPr lang="en-US" sz="2500" dirty="0" smtClean="0"/>
              <a:t/>
            </a:r>
            <a:br>
              <a:rPr lang="en-US" sz="2500" dirty="0" smtClean="0"/>
            </a:br>
            <a:r>
              <a:rPr lang="vi-VN" sz="2500" b="1" dirty="0" smtClean="0"/>
              <a:t>5</a:t>
            </a:r>
            <a:r>
              <a:rPr lang="vi-VN" sz="2500" b="1" dirty="0"/>
              <a:t>.  Đánh giá tác động của chính sách đối với thủ tục hành chính </a:t>
            </a:r>
            <a:r>
              <a:rPr lang="en-US" sz="2500" dirty="0"/>
              <a:t/>
            </a:r>
            <a:br>
              <a:rPr lang="en-US" sz="2500" dirty="0"/>
            </a:br>
            <a:endParaRPr lang="en-US" sz="2500" dirty="0"/>
          </a:p>
        </p:txBody>
      </p:sp>
      <p:sp>
        <p:nvSpPr>
          <p:cNvPr id="48130" name="Content Placeholder 2"/>
          <p:cNvSpPr>
            <a:spLocks noGrp="1"/>
          </p:cNvSpPr>
          <p:nvPr>
            <p:ph idx="1"/>
          </p:nvPr>
        </p:nvSpPr>
        <p:spPr>
          <a:xfrm>
            <a:off x="457200" y="320278"/>
            <a:ext cx="8458200" cy="3394472"/>
          </a:xfrm>
        </p:spPr>
        <p:txBody>
          <a:bodyPr/>
          <a:lstStyle/>
          <a:p>
            <a:pPr marL="0" indent="0" algn="just" eaLnBrk="1" hangingPunct="1">
              <a:buFont typeface="Arial" charset="0"/>
              <a:buNone/>
            </a:pPr>
            <a:r>
              <a:rPr lang="en-US" sz="2000" dirty="0" smtClean="0"/>
              <a:t>          </a:t>
            </a:r>
            <a:r>
              <a:rPr lang="vi-VN" sz="2000" dirty="0" smtClean="0"/>
              <a:t>- Việc đánh giá tác động của chính sách mới đối với thủ tục hành chính  cần phải đánh giá trên cơ sở phân tích, dự báo tác động của chính sách mới đối với trình tự, cách thức thực hiện, hồ sơ và yêu cầu, điều kiện do cơ quan, người có thẩm quyền quy định để giải quyết một công việc cụ thể.</a:t>
            </a:r>
            <a:endParaRPr lang="en-US" sz="2000" dirty="0" smtClean="0"/>
          </a:p>
          <a:p>
            <a:pPr marL="0" indent="0" algn="just" eaLnBrk="1" hangingPunct="1">
              <a:buFont typeface="Arial" charset="0"/>
              <a:buNone/>
            </a:pPr>
            <a:r>
              <a:rPr lang="vi-VN" sz="2000" dirty="0" smtClean="0"/>
              <a:t>        - Đánh giá xem chính sách mới có làm phát sinh thêm thủ tục hành chính không? Nếu thêm thủ tục hành chính mới thì xem xét ưu điểm/ hạn chế trong mối quan hệ giữa yêu cầu quản lý nhà nước với thuận tiện cho hoạt động của doanh nghiệp, công dân.</a:t>
            </a:r>
            <a:endParaRPr lang="en-US" sz="2000" dirty="0" smtClean="0"/>
          </a:p>
          <a:p>
            <a:pPr marL="0" indent="0" algn="just" eaLnBrk="1" hangingPunct="1">
              <a:buFont typeface="Arial" charset="0"/>
              <a:buNone/>
            </a:pPr>
            <a:r>
              <a:rPr lang="vi-VN" sz="2000" dirty="0" smtClean="0"/>
              <a:t>        </a:t>
            </a:r>
            <a:r>
              <a:rPr lang="en-US" sz="2000" dirty="0" smtClean="0">
                <a:latin typeface="Arial" charset="0"/>
                <a:cs typeface="Arial" charset="0"/>
              </a:rPr>
              <a:t>- </a:t>
            </a:r>
            <a:r>
              <a:rPr lang="en-US" sz="2000" dirty="0" err="1" smtClean="0">
                <a:latin typeface="Arial" charset="0"/>
                <a:cs typeface="Arial" charset="0"/>
              </a:rPr>
              <a:t>Đánh</a:t>
            </a:r>
            <a:r>
              <a:rPr lang="en-US" sz="2000" dirty="0" smtClean="0">
                <a:latin typeface="Arial" charset="0"/>
                <a:cs typeface="Arial" charset="0"/>
              </a:rPr>
              <a:t> </a:t>
            </a:r>
            <a:r>
              <a:rPr lang="en-US" sz="2000" dirty="0" err="1" smtClean="0">
                <a:latin typeface="Arial" charset="0"/>
                <a:cs typeface="Arial" charset="0"/>
              </a:rPr>
              <a:t>giá</a:t>
            </a:r>
            <a:r>
              <a:rPr lang="en-US" sz="2000" dirty="0" smtClean="0">
                <a:latin typeface="Arial" charset="0"/>
                <a:cs typeface="Arial" charset="0"/>
              </a:rPr>
              <a:t> </a:t>
            </a:r>
            <a:r>
              <a:rPr lang="en-US" sz="2000" dirty="0" err="1" smtClean="0">
                <a:latin typeface="Arial" charset="0"/>
                <a:cs typeface="Arial" charset="0"/>
              </a:rPr>
              <a:t>sự</a:t>
            </a:r>
            <a:r>
              <a:rPr lang="en-US" sz="2000" dirty="0" smtClean="0">
                <a:latin typeface="Arial" charset="0"/>
                <a:cs typeface="Arial" charset="0"/>
              </a:rPr>
              <a:t> </a:t>
            </a:r>
            <a:r>
              <a:rPr lang="en-US" sz="2000" dirty="0" err="1" smtClean="0">
                <a:latin typeface="Arial" charset="0"/>
                <a:cs typeface="Arial" charset="0"/>
              </a:rPr>
              <a:t>cần</a:t>
            </a:r>
            <a:r>
              <a:rPr lang="en-US" sz="2000" dirty="0" smtClean="0">
                <a:latin typeface="Arial" charset="0"/>
                <a:cs typeface="Arial" charset="0"/>
              </a:rPr>
              <a:t> </a:t>
            </a:r>
            <a:r>
              <a:rPr lang="en-US" sz="2000" dirty="0" err="1" smtClean="0">
                <a:latin typeface="Arial" charset="0"/>
                <a:cs typeface="Arial" charset="0"/>
              </a:rPr>
              <a:t>thiết</a:t>
            </a:r>
            <a:r>
              <a:rPr lang="en-US" sz="2000" dirty="0" smtClean="0">
                <a:latin typeface="Arial" charset="0"/>
                <a:cs typeface="Arial" charset="0"/>
              </a:rPr>
              <a:t>, </a:t>
            </a:r>
            <a:r>
              <a:rPr lang="en-US" sz="2000" dirty="0" err="1" smtClean="0">
                <a:latin typeface="Arial" charset="0"/>
                <a:cs typeface="Arial" charset="0"/>
              </a:rPr>
              <a:t>tính</a:t>
            </a:r>
            <a:r>
              <a:rPr lang="en-US" sz="2000" dirty="0" smtClean="0">
                <a:latin typeface="Arial" charset="0"/>
                <a:cs typeface="Arial" charset="0"/>
              </a:rPr>
              <a:t> </a:t>
            </a:r>
            <a:r>
              <a:rPr lang="en-US" sz="2000" dirty="0" err="1" smtClean="0">
                <a:latin typeface="Arial" charset="0"/>
                <a:cs typeface="Arial" charset="0"/>
              </a:rPr>
              <a:t>hợp</a:t>
            </a:r>
            <a:r>
              <a:rPr lang="en-US" sz="2000" dirty="0" smtClean="0">
                <a:latin typeface="Arial" charset="0"/>
                <a:cs typeface="Arial" charset="0"/>
              </a:rPr>
              <a:t> </a:t>
            </a:r>
            <a:r>
              <a:rPr lang="en-US" sz="2000" dirty="0" err="1" smtClean="0">
                <a:latin typeface="Arial" charset="0"/>
                <a:cs typeface="Arial" charset="0"/>
              </a:rPr>
              <a:t>lý</a:t>
            </a:r>
            <a:r>
              <a:rPr lang="en-US" sz="2000" dirty="0" smtClean="0">
                <a:latin typeface="Arial" charset="0"/>
                <a:cs typeface="Arial" charset="0"/>
              </a:rPr>
              <a:t>, </a:t>
            </a:r>
            <a:r>
              <a:rPr lang="en-US" sz="2000" dirty="0" err="1" smtClean="0">
                <a:latin typeface="Arial" charset="0"/>
                <a:cs typeface="Arial" charset="0"/>
              </a:rPr>
              <a:t>hợp</a:t>
            </a:r>
            <a:r>
              <a:rPr lang="en-US" sz="2000" dirty="0" smtClean="0">
                <a:latin typeface="Arial" charset="0"/>
                <a:cs typeface="Arial" charset="0"/>
              </a:rPr>
              <a:t> </a:t>
            </a:r>
            <a:r>
              <a:rPr lang="en-US" sz="2000" dirty="0" err="1" smtClean="0">
                <a:latin typeface="Arial" charset="0"/>
                <a:cs typeface="Arial" charset="0"/>
              </a:rPr>
              <a:t>pháp</a:t>
            </a:r>
            <a:r>
              <a:rPr lang="en-US" sz="2000" dirty="0" smtClean="0">
                <a:latin typeface="Arial" charset="0"/>
                <a:cs typeface="Arial" charset="0"/>
              </a:rPr>
              <a:t> </a:t>
            </a:r>
            <a:r>
              <a:rPr lang="en-US" sz="2000" dirty="0" err="1" smtClean="0">
                <a:latin typeface="Arial" charset="0"/>
                <a:cs typeface="Arial" charset="0"/>
              </a:rPr>
              <a:t>và</a:t>
            </a:r>
            <a:r>
              <a:rPr lang="en-US" sz="2000" dirty="0" smtClean="0">
                <a:latin typeface="Arial" charset="0"/>
                <a:cs typeface="Arial" charset="0"/>
              </a:rPr>
              <a:t> </a:t>
            </a:r>
            <a:r>
              <a:rPr lang="en-US" sz="2000" dirty="0" err="1" smtClean="0">
                <a:latin typeface="Arial" charset="0"/>
                <a:cs typeface="Arial" charset="0"/>
              </a:rPr>
              <a:t>có</a:t>
            </a:r>
            <a:r>
              <a:rPr lang="en-US" sz="2000" dirty="0" smtClean="0">
                <a:latin typeface="Arial" charset="0"/>
                <a:cs typeface="Arial" charset="0"/>
              </a:rPr>
              <a:t> chi </a:t>
            </a:r>
            <a:r>
              <a:rPr lang="en-US" sz="2000" dirty="0" err="1" smtClean="0">
                <a:latin typeface="Arial" charset="0"/>
                <a:cs typeface="Arial" charset="0"/>
              </a:rPr>
              <a:t>phí</a:t>
            </a:r>
            <a:r>
              <a:rPr lang="en-US" sz="2000" dirty="0" smtClean="0">
                <a:latin typeface="Arial" charset="0"/>
                <a:cs typeface="Arial" charset="0"/>
              </a:rPr>
              <a:t> </a:t>
            </a:r>
            <a:r>
              <a:rPr lang="en-US" sz="2000" dirty="0" err="1" smtClean="0">
                <a:latin typeface="Arial" charset="0"/>
                <a:cs typeface="Arial" charset="0"/>
              </a:rPr>
              <a:t>tuân</a:t>
            </a:r>
            <a:r>
              <a:rPr lang="en-US" sz="2000" dirty="0" smtClean="0">
                <a:latin typeface="Arial" charset="0"/>
                <a:cs typeface="Arial" charset="0"/>
              </a:rPr>
              <a:t> </a:t>
            </a:r>
            <a:r>
              <a:rPr lang="en-US" sz="2000" dirty="0" err="1" smtClean="0">
                <a:latin typeface="Arial" charset="0"/>
                <a:cs typeface="Arial" charset="0"/>
              </a:rPr>
              <a:t>thủ</a:t>
            </a:r>
            <a:r>
              <a:rPr lang="en-US" sz="2000" dirty="0" smtClean="0">
                <a:latin typeface="Arial" charset="0"/>
                <a:cs typeface="Arial" charset="0"/>
              </a:rPr>
              <a:t> </a:t>
            </a:r>
            <a:r>
              <a:rPr lang="en-US" sz="2000" dirty="0" err="1" smtClean="0">
                <a:latin typeface="Arial" charset="0"/>
                <a:cs typeface="Arial" charset="0"/>
              </a:rPr>
              <a:t>thấp</a:t>
            </a:r>
            <a:r>
              <a:rPr lang="en-US" sz="2000" dirty="0" smtClean="0">
                <a:latin typeface="Arial" charset="0"/>
                <a:cs typeface="Arial" charset="0"/>
              </a:rPr>
              <a:t> </a:t>
            </a:r>
            <a:r>
              <a:rPr lang="en-US" sz="2000" dirty="0" err="1" smtClean="0">
                <a:latin typeface="Arial" charset="0"/>
                <a:cs typeface="Arial" charset="0"/>
              </a:rPr>
              <a:t>nhất</a:t>
            </a:r>
            <a:r>
              <a:rPr lang="en-US" sz="2000" dirty="0" smtClean="0">
                <a:latin typeface="Arial" charset="0"/>
                <a:cs typeface="Arial" charset="0"/>
              </a:rPr>
              <a:t> </a:t>
            </a:r>
            <a:r>
              <a:rPr lang="en-US" sz="2000" dirty="0" err="1" smtClean="0">
                <a:latin typeface="Arial" charset="0"/>
                <a:cs typeface="Arial" charset="0"/>
              </a:rPr>
              <a:t>của</a:t>
            </a:r>
            <a:r>
              <a:rPr lang="en-US" sz="2000" dirty="0" smtClean="0">
                <a:latin typeface="Arial" charset="0"/>
                <a:cs typeface="Arial" charset="0"/>
              </a:rPr>
              <a:t> </a:t>
            </a:r>
            <a:r>
              <a:rPr lang="en-US" sz="2000" dirty="0" err="1" smtClean="0">
                <a:latin typeface="Arial" charset="0"/>
                <a:cs typeface="Arial" charset="0"/>
              </a:rPr>
              <a:t>thủ</a:t>
            </a:r>
            <a:r>
              <a:rPr lang="en-US" sz="2000" dirty="0" smtClean="0">
                <a:latin typeface="Arial" charset="0"/>
                <a:cs typeface="Arial" charset="0"/>
              </a:rPr>
              <a:t> </a:t>
            </a:r>
            <a:r>
              <a:rPr lang="en-US" sz="2000" dirty="0" err="1" smtClean="0">
                <a:latin typeface="Arial" charset="0"/>
                <a:cs typeface="Arial" charset="0"/>
              </a:rPr>
              <a:t>tục</a:t>
            </a:r>
            <a:r>
              <a:rPr lang="en-US" sz="2000" dirty="0" smtClean="0">
                <a:latin typeface="Arial" charset="0"/>
                <a:cs typeface="Arial" charset="0"/>
              </a:rPr>
              <a:t> </a:t>
            </a:r>
            <a:r>
              <a:rPr lang="en-US" sz="2000" dirty="0" err="1" smtClean="0">
                <a:latin typeface="Arial" charset="0"/>
                <a:cs typeface="Arial" charset="0"/>
              </a:rPr>
              <a:t>hành</a:t>
            </a:r>
            <a:r>
              <a:rPr lang="en-US" sz="2000" dirty="0" smtClean="0">
                <a:latin typeface="Arial" charset="0"/>
                <a:cs typeface="Arial" charset="0"/>
              </a:rPr>
              <a:t> </a:t>
            </a:r>
            <a:r>
              <a:rPr lang="en-US" sz="2000" dirty="0" err="1" smtClean="0">
                <a:latin typeface="Arial" charset="0"/>
                <a:cs typeface="Arial" charset="0"/>
              </a:rPr>
              <a:t>chính</a:t>
            </a:r>
            <a:r>
              <a:rPr lang="en-US" sz="2000" dirty="0" smtClean="0">
                <a:latin typeface="Arial" charset="0"/>
                <a:cs typeface="Arial" charset="0"/>
              </a:rPr>
              <a:t> </a:t>
            </a:r>
            <a:r>
              <a:rPr lang="en-US" sz="2000" dirty="0" err="1" smtClean="0">
                <a:latin typeface="Arial" charset="0"/>
                <a:cs typeface="Arial" charset="0"/>
              </a:rPr>
              <a:t>mới</a:t>
            </a:r>
            <a:r>
              <a:rPr lang="en-US" sz="2000" dirty="0" smtClean="0">
                <a:latin typeface="Arial" charset="0"/>
                <a:cs typeface="Arial" charset="0"/>
              </a:rPr>
              <a:t>.</a:t>
            </a:r>
            <a:r>
              <a:rPr lang="vi-VN" sz="2000" dirty="0" smtClean="0">
                <a:cs typeface="Arial" charset="0"/>
              </a:rPr>
              <a:t>    </a:t>
            </a:r>
            <a:endParaRPr lang="en-US" sz="2000" dirty="0" smtClean="0">
              <a:latin typeface="Arial" charset="0"/>
              <a:cs typeface="Arial" charset="0"/>
            </a:endParaRPr>
          </a:p>
          <a:p>
            <a:pPr marL="0" indent="0" algn="just" eaLnBrk="1" hangingPunct="1">
              <a:buFont typeface="Arial" charset="0"/>
              <a:buNone/>
            </a:pPr>
            <a:r>
              <a:rPr lang="vi-VN" sz="2000" dirty="0" smtClean="0"/>
              <a:t>       - Mỗi chính sách cần đưa ra 3 phương án để đánh giá tác động đối với thủ tục hành chính và căn cứ vào kết quả để lựa chọn phương án tốt nhất. </a:t>
            </a:r>
            <a:endParaRPr lang="en-US" sz="2000" dirty="0" smtClean="0"/>
          </a:p>
          <a:p>
            <a:pPr marL="0" indent="0" algn="just" eaLnBrk="1" hangingPunct="1">
              <a:buFont typeface="Arial" charset="0"/>
              <a:buNone/>
            </a:pPr>
            <a:r>
              <a:rPr lang="vi-VN" sz="2000" dirty="0" smtClean="0"/>
              <a:t> </a:t>
            </a:r>
            <a:endParaRPr lang="en-US" sz="2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0500"/>
            <a:ext cx="8839200" cy="857250"/>
          </a:xfrm>
        </p:spPr>
        <p:txBody>
          <a:bodyPr rtlCol="0">
            <a:noAutofit/>
          </a:bodyPr>
          <a:lstStyle/>
          <a:p>
            <a:pPr eaLnBrk="1" fontAlgn="auto" hangingPunct="1">
              <a:spcAft>
                <a:spcPts val="0"/>
              </a:spcAft>
              <a:defRPr/>
            </a:pPr>
            <a:r>
              <a:rPr lang="vi-VN" sz="2500" dirty="0"/>
              <a:t> </a:t>
            </a:r>
            <a:r>
              <a:rPr lang="en-US" sz="2500" dirty="0" smtClean="0"/>
              <a:t/>
            </a:r>
            <a:br>
              <a:rPr lang="en-US" sz="2500" dirty="0" smtClean="0"/>
            </a:br>
            <a:r>
              <a:rPr lang="vi-VN" sz="2500" b="1" dirty="0" smtClean="0"/>
              <a:t>6</a:t>
            </a:r>
            <a:r>
              <a:rPr lang="vi-VN" sz="2500" b="1" dirty="0"/>
              <a:t>.  Đánh giá tác động của chính sách đối với hệ thống pháp luật </a:t>
            </a:r>
            <a:r>
              <a:rPr lang="en-US" sz="2500" dirty="0"/>
              <a:t/>
            </a:r>
            <a:br>
              <a:rPr lang="en-US" sz="2500" dirty="0"/>
            </a:br>
            <a:endParaRPr lang="en-US" sz="2500" dirty="0"/>
          </a:p>
        </p:txBody>
      </p:sp>
      <p:sp>
        <p:nvSpPr>
          <p:cNvPr id="49154" name="Content Placeholder 2"/>
          <p:cNvSpPr>
            <a:spLocks noGrp="1"/>
          </p:cNvSpPr>
          <p:nvPr>
            <p:ph idx="1"/>
          </p:nvPr>
        </p:nvSpPr>
        <p:spPr>
          <a:xfrm>
            <a:off x="457200" y="438150"/>
            <a:ext cx="8458200" cy="3394472"/>
          </a:xfrm>
        </p:spPr>
        <p:txBody>
          <a:bodyPr/>
          <a:lstStyle/>
          <a:p>
            <a:pPr marL="0" indent="0" algn="just" eaLnBrk="1" hangingPunct="1">
              <a:buFont typeface="Arial" charset="0"/>
              <a:buNone/>
            </a:pPr>
            <a:r>
              <a:rPr lang="en-US" sz="1800" dirty="0" smtClean="0"/>
              <a:t>          </a:t>
            </a:r>
            <a:r>
              <a:rPr lang="vi-VN" sz="1800" dirty="0" smtClean="0"/>
              <a:t>- Việc đánh giá tác động của chính sách mới đối với hệ thống pháp luật cần phải đánh giá trên cơ sở phân tích, dự báo tác động của chính sách mới đối với việc thi hành và tuân thủ pháp luật của các cơ quan, tổ chức, cá nhân; tác động đối với tổ chức bộ máy nhà nước; khả năng thi hành và tuân thủ của Việt Nam đối với các điều ước quốc tế. </a:t>
            </a:r>
            <a:endParaRPr lang="en-US" sz="1800" dirty="0" smtClean="0"/>
          </a:p>
          <a:p>
            <a:pPr marL="0" indent="0" algn="just" eaLnBrk="1" hangingPunct="1">
              <a:buFont typeface="Arial" charset="0"/>
              <a:buNone/>
            </a:pPr>
            <a:r>
              <a:rPr lang="vi-VN" sz="1800" dirty="0" smtClean="0"/>
              <a:t>        - Đánh giá xem chính sách mới có phù hợp với quy định của Hiến pháp, văn bản quy phạm pháp luật của cơ quan nhà nước cấp trên không?</a:t>
            </a:r>
            <a:endParaRPr lang="en-US" sz="1800" dirty="0" smtClean="0"/>
          </a:p>
          <a:p>
            <a:pPr marL="0" indent="0" algn="just" eaLnBrk="1" hangingPunct="1">
              <a:buFont typeface="Arial" charset="0"/>
              <a:buNone/>
            </a:pPr>
            <a:r>
              <a:rPr lang="vi-VN" sz="1800" dirty="0" smtClean="0"/>
              <a:t>        - Đánh giá xem chính sách mới có bảo đảm tính thống nhất với các chính sách trong các văn bản pháp luật hiện hành của địa phương không?</a:t>
            </a:r>
            <a:endParaRPr lang="en-US" sz="1800" dirty="0" smtClean="0"/>
          </a:p>
          <a:p>
            <a:pPr marL="0" indent="0" algn="just" eaLnBrk="1" hangingPunct="1">
              <a:buFont typeface="Arial" charset="0"/>
              <a:buNone/>
            </a:pPr>
            <a:r>
              <a:rPr lang="vi-VN" sz="1800" dirty="0" smtClean="0"/>
              <a:t>       - Đánh giá về tính khả thi của chính sách mới; xem có tác động đến tổ chức bộ máy không?</a:t>
            </a:r>
            <a:endParaRPr lang="en-US" sz="1800" dirty="0" smtClean="0"/>
          </a:p>
          <a:p>
            <a:pPr marL="0" indent="0" algn="just" eaLnBrk="1" hangingPunct="1">
              <a:buFont typeface="Arial" charset="0"/>
              <a:buNone/>
            </a:pPr>
            <a:r>
              <a:rPr lang="vi-VN" sz="1800" dirty="0" smtClean="0"/>
              <a:t>       - Đánh giá xem chính sách mới có phù hợp với các quy định của điều ước quốc tế không?</a:t>
            </a:r>
            <a:endParaRPr lang="en-US" sz="1800" dirty="0" smtClean="0"/>
          </a:p>
          <a:p>
            <a:pPr marL="0" indent="0" algn="just" eaLnBrk="1" hangingPunct="1">
              <a:buFont typeface="Arial" charset="0"/>
              <a:buNone/>
            </a:pPr>
            <a:r>
              <a:rPr lang="vi-VN" sz="1800" dirty="0" smtClean="0"/>
              <a:t>       - Mỗi chính sách cần đưa ra 3 phương án để đánh giá tác động đối với hệ thống pháp luật và căn cứ vào kết quả để lựa chọn phương án tốt nhất. </a:t>
            </a:r>
            <a:endParaRPr lang="en-US" sz="1800" dirty="0" smtClean="0"/>
          </a:p>
          <a:p>
            <a:pPr marL="0" indent="0" algn="just" eaLnBrk="1" hangingPunct="1">
              <a:buFont typeface="Arial" charset="0"/>
              <a:buNone/>
            </a:pPr>
            <a:r>
              <a:rPr lang="vi-VN" sz="1800" dirty="0" smtClean="0"/>
              <a:t> </a:t>
            </a:r>
            <a:endParaRPr lang="en-US" sz="1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1450"/>
            <a:ext cx="8991600" cy="857250"/>
          </a:xfrm>
        </p:spPr>
        <p:txBody>
          <a:bodyPr rtlCol="0">
            <a:noAutofit/>
          </a:bodyPr>
          <a:lstStyle/>
          <a:p>
            <a:pPr algn="l" eaLnBrk="1" fontAlgn="auto" hangingPunct="1">
              <a:spcAft>
                <a:spcPts val="0"/>
              </a:spcAft>
              <a:defRPr/>
            </a:pPr>
            <a:r>
              <a:rPr lang="vi-VN" sz="2400" dirty="0"/>
              <a:t> </a:t>
            </a:r>
            <a:r>
              <a:rPr lang="en-US" sz="2400" dirty="0" smtClean="0"/>
              <a:t/>
            </a:r>
            <a:br>
              <a:rPr lang="en-US" sz="2400" dirty="0" smtClean="0"/>
            </a:br>
            <a:r>
              <a:rPr lang="vi-VN" sz="2400" b="1" dirty="0" smtClean="0"/>
              <a:t>7</a:t>
            </a:r>
            <a:r>
              <a:rPr lang="vi-VN" sz="2400" b="1" dirty="0"/>
              <a:t>. Thực hiện và đánh giá tác động của chính sách sau khi thực hiện</a:t>
            </a:r>
            <a:r>
              <a:rPr lang="en-US" sz="2400" dirty="0"/>
              <a:t/>
            </a:r>
            <a:br>
              <a:rPr lang="en-US" sz="2400" dirty="0"/>
            </a:br>
            <a:endParaRPr lang="en-US" sz="2400" dirty="0"/>
          </a:p>
        </p:txBody>
      </p:sp>
      <p:sp>
        <p:nvSpPr>
          <p:cNvPr id="3" name="Content Placeholder 2"/>
          <p:cNvSpPr>
            <a:spLocks noGrp="1"/>
          </p:cNvSpPr>
          <p:nvPr>
            <p:ph idx="1"/>
          </p:nvPr>
        </p:nvSpPr>
        <p:spPr>
          <a:xfrm>
            <a:off x="457200" y="548878"/>
            <a:ext cx="8229600" cy="3394472"/>
          </a:xfrm>
        </p:spPr>
        <p:txBody>
          <a:bodyPr>
            <a:noAutofit/>
          </a:bodyPr>
          <a:lstStyle/>
          <a:p>
            <a:pPr marL="0" indent="0" algn="just" eaLnBrk="1" hangingPunct="1">
              <a:lnSpc>
                <a:spcPct val="80000"/>
              </a:lnSpc>
              <a:buFont typeface="Arial" charset="0"/>
              <a:buNone/>
            </a:pPr>
            <a:r>
              <a:rPr lang="en-US" sz="2300" b="1" dirty="0" smtClean="0">
                <a:latin typeface="Times New Roman" pitchFamily="18" charset="0"/>
                <a:cs typeface="Times New Roman" pitchFamily="18" charset="0"/>
              </a:rPr>
              <a:t>      </a:t>
            </a:r>
            <a:r>
              <a:rPr lang="vi-VN" sz="2300" b="1" dirty="0" smtClean="0">
                <a:latin typeface="Times New Roman" pitchFamily="18" charset="0"/>
                <a:cs typeface="Times New Roman" pitchFamily="18" charset="0"/>
              </a:rPr>
              <a:t>7. 1. Trách nhiệm của các cơ quan, tổ chức trong thực hiện chính sách </a:t>
            </a:r>
            <a:endParaRPr lang="en-US" sz="23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300" dirty="0" smtClean="0">
                <a:latin typeface="Times New Roman" pitchFamily="18" charset="0"/>
                <a:cs typeface="Times New Roman" pitchFamily="18" charset="0"/>
              </a:rPr>
              <a:t>       - Đây là giai đoạn đưa chính sách mới đi vào cuộc sống nhằm đạt được mục đích đề ra. </a:t>
            </a:r>
            <a:endParaRPr lang="en-US" sz="23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300" dirty="0" smtClean="0">
                <a:latin typeface="Times New Roman" pitchFamily="18" charset="0"/>
                <a:cs typeface="Times New Roman" pitchFamily="18" charset="0"/>
              </a:rPr>
              <a:t>       - Xác định rõ chức năng, nhiệm vụ, quyền hạn của mỗi cơ quan, tổ chức trong việc thực hiện chính sách và cơ chế phối hợp của các cơ quan, tổ chức này trong việc thực hiện chính sách.</a:t>
            </a:r>
            <a:endParaRPr lang="en-US" sz="23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300" dirty="0" smtClean="0">
                <a:latin typeface="Times New Roman" pitchFamily="18" charset="0"/>
                <a:cs typeface="Times New Roman" pitchFamily="18" charset="0"/>
              </a:rPr>
              <a:t>       - Cần bảo đảm các nguồn lực tài chính, con người, thông tin, thời gian và các điều kiện khác để thực hiện chính sách.</a:t>
            </a:r>
            <a:endParaRPr lang="en-US" sz="23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300" dirty="0" smtClean="0">
                <a:latin typeface="Times New Roman" pitchFamily="18" charset="0"/>
                <a:cs typeface="Times New Roman" pitchFamily="18" charset="0"/>
              </a:rPr>
              <a:t>      - Trong quá trình thực hiện chính sách cần xem xét việc thực hiện như thế nào. Các mục tiêu chính sách đưa ra có đạt được không; chỉ ra những hạn chế, bất cập khi thực hiện để có kiến nghị sửa đổi, bổ sung và hoàn thiện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chính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sách</a:t>
            </a:r>
            <a:r>
              <a:rPr lang="vi-VN" sz="2300" dirty="0" smtClean="0">
                <a:latin typeface="Times New Roman" pitchFamily="18" charset="0"/>
                <a:cs typeface="Times New Roman" pitchFamily="18" charset="0"/>
              </a:rPr>
              <a:t>. Để thực hiện vấn đề nầy cần tổ chức đánh giá tác động của chính sách sau khi thực hiện.</a:t>
            </a:r>
            <a:endParaRPr lang="en-US" sz="23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vi-VN" sz="2300" b="1" i="1" dirty="0" smtClean="0">
                <a:latin typeface="Times New Roman" pitchFamily="18" charset="0"/>
                <a:cs typeface="Times New Roman" pitchFamily="18" charset="0"/>
              </a:rPr>
              <a:t> </a:t>
            </a:r>
            <a:endParaRPr lang="en-US" sz="23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857250"/>
          </a:xfrm>
        </p:spPr>
        <p:txBody>
          <a:bodyPr rtlCol="0">
            <a:noAutofit/>
          </a:bodyPr>
          <a:lstStyle/>
          <a:p>
            <a:pPr eaLnBrk="1" fontAlgn="auto" hangingPunct="1">
              <a:spcAft>
                <a:spcPts val="0"/>
              </a:spcAft>
              <a:defRPr/>
            </a:pPr>
            <a:r>
              <a:rPr lang="vi-VN" sz="3200" b="1" i="1" dirty="0"/>
              <a:t> </a:t>
            </a:r>
            <a:r>
              <a:rPr lang="en-US" sz="3200" b="1" i="1" dirty="0" smtClean="0"/>
              <a:t/>
            </a:r>
            <a:br>
              <a:rPr lang="en-US" sz="3200" b="1" i="1" dirty="0" smtClean="0"/>
            </a:br>
            <a:r>
              <a:rPr lang="vi-VN" sz="3200" b="1" dirty="0" smtClean="0"/>
              <a:t>7.2</a:t>
            </a:r>
            <a:r>
              <a:rPr lang="vi-VN" sz="3200" b="1" dirty="0"/>
              <a:t>. Các tiêu chí đánh giá tác động của chính sách sau khi thực hiện</a:t>
            </a:r>
            <a:r>
              <a:rPr lang="en-US" sz="3200" dirty="0"/>
              <a:t/>
            </a:r>
            <a:br>
              <a:rPr lang="en-US" sz="3200" dirty="0"/>
            </a:br>
            <a:endParaRPr lang="en-US" sz="3200" dirty="0"/>
          </a:p>
        </p:txBody>
      </p:sp>
      <p:sp>
        <p:nvSpPr>
          <p:cNvPr id="51202" name="Content Placeholder 2"/>
          <p:cNvSpPr>
            <a:spLocks noGrp="1"/>
          </p:cNvSpPr>
          <p:nvPr>
            <p:ph idx="1"/>
          </p:nvPr>
        </p:nvSpPr>
        <p:spPr>
          <a:xfrm>
            <a:off x="457200" y="742950"/>
            <a:ext cx="8229600" cy="3394472"/>
          </a:xfrm>
        </p:spPr>
        <p:txBody>
          <a:bodyPr/>
          <a:lstStyle/>
          <a:p>
            <a:pPr marL="0" indent="0" algn="just" eaLnBrk="1" hangingPunct="1">
              <a:buFont typeface="Arial" charset="0"/>
              <a:buNone/>
            </a:pPr>
            <a:r>
              <a:rPr lang="en-US" sz="1600" dirty="0" smtClean="0">
                <a:latin typeface="Arial" charset="0"/>
              </a:rPr>
              <a:t>      </a:t>
            </a:r>
            <a:r>
              <a:rPr lang="vi-VN" sz="1600" dirty="0" smtClean="0"/>
              <a:t>- Việc đánh giá tác động của chính sách sau khi thực hiện cần dựa vào các tiêu chí sau: tính hiệu lực, tính hiệu quả, tính hữu dụng, tính công bằng và tính chính đáng của chính sách.</a:t>
            </a:r>
            <a:endParaRPr lang="en-US" sz="1600" dirty="0" smtClean="0"/>
          </a:p>
          <a:p>
            <a:pPr marL="0" indent="0" algn="just" eaLnBrk="1" hangingPunct="1">
              <a:buFont typeface="Arial" charset="0"/>
              <a:buNone/>
            </a:pPr>
            <a:r>
              <a:rPr lang="vi-VN" sz="1600" dirty="0" smtClean="0"/>
              <a:t>      + Tính hiệu lực của chính sách là phản ánh mức độ ảnh hưởng của chính sách trên thực tế có đạt được mục tiêu của chính sách hay không; mức độ tuân thủ của các cơ quan, tổ chức, cá nhân.</a:t>
            </a:r>
            <a:endParaRPr lang="en-US" sz="1600" dirty="0" smtClean="0"/>
          </a:p>
          <a:p>
            <a:pPr marL="0" indent="0" algn="just" eaLnBrk="1" hangingPunct="1">
              <a:buFont typeface="Arial" charset="0"/>
              <a:buNone/>
            </a:pPr>
            <a:r>
              <a:rPr lang="vi-VN" sz="1600" dirty="0" smtClean="0"/>
              <a:t>      + Tính hiệu quả của chính sách là sự tương quan so sánh giữa kết quả do chính sách mang lại so với chi phí và công sức bỏ ra. Hiệu quả của chính sách là hiệu quả tổng hợp chung về kinh tế, xã hội, giới, thủ tục hành chính, pháp luật, v v ….. </a:t>
            </a:r>
            <a:endParaRPr lang="en-US" sz="1600" dirty="0" smtClean="0"/>
          </a:p>
          <a:p>
            <a:pPr marL="0" indent="0" algn="just" eaLnBrk="1" hangingPunct="1">
              <a:buFont typeface="Arial" charset="0"/>
              <a:buNone/>
            </a:pPr>
            <a:r>
              <a:rPr lang="vi-VN" sz="1600" dirty="0" smtClean="0"/>
              <a:t>      + Tính hữu dụng của chính sách là phản ánh mức độ của chính sách đưa ra đã được giải quyết vấn đề bất cập như thế nào.</a:t>
            </a:r>
            <a:endParaRPr lang="en-US" sz="1600" dirty="0" smtClean="0"/>
          </a:p>
          <a:p>
            <a:pPr marL="0" indent="0" algn="just" eaLnBrk="1" hangingPunct="1">
              <a:buFont typeface="Arial" charset="0"/>
              <a:buNone/>
            </a:pPr>
            <a:r>
              <a:rPr lang="vi-VN" sz="1600" dirty="0" smtClean="0"/>
              <a:t>      + Tính công bằng của chính sách là phản ánh các chi phí và lợi ích được phân phối giữa các tổ chức, cá nhân có liên quan có công bằng hay không; có đáp ứng yêu cầu lợi ích của các đối tượng chịu sự tác động của chính sách hay không.</a:t>
            </a:r>
            <a:endParaRPr lang="en-US" sz="1600" dirty="0" smtClean="0"/>
          </a:p>
          <a:p>
            <a:pPr marL="0" indent="0" algn="just" eaLnBrk="1" hangingPunct="1">
              <a:buFont typeface="Arial" charset="0"/>
              <a:buNone/>
            </a:pPr>
            <a:r>
              <a:rPr lang="vi-VN" sz="1600" dirty="0" smtClean="0"/>
              <a:t>      + Tính chính đáng của chính sách thể hiện sự kết hợp giữa tính hiệu quả và tính công bằng. Cần chú trọng xem xét sự tương quan giữa hiệu quả kinh tế và giải quyết vấn đề xã hội.</a:t>
            </a:r>
            <a:endParaRPr lang="en-US" sz="1600" dirty="0" smtClean="0"/>
          </a:p>
          <a:p>
            <a:pPr marL="0" indent="0" algn="just" eaLnBrk="1" hangingPunct="1">
              <a:buFont typeface="Arial" charset="0"/>
              <a:buNone/>
            </a:pPr>
            <a:endParaRPr lang="en-US" sz="16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250"/>
            <a:ext cx="8229600" cy="857250"/>
          </a:xfrm>
        </p:spPr>
        <p:txBody>
          <a:bodyPr rtlCol="0">
            <a:normAutofit fontScale="90000"/>
          </a:bodyPr>
          <a:lstStyle/>
          <a:p>
            <a:pPr eaLnBrk="1" fontAlgn="auto" hangingPunct="1">
              <a:spcAft>
                <a:spcPts val="0"/>
              </a:spcAft>
              <a:defRPr/>
            </a:pPr>
            <a:r>
              <a:rPr lang="en-US" b="1" dirty="0"/>
              <a:t> </a:t>
            </a:r>
            <a:r>
              <a:rPr lang="en-US" b="1" dirty="0" smtClean="0"/>
              <a:t/>
            </a:r>
            <a:br>
              <a:rPr lang="en-US" b="1" dirty="0" smtClean="0"/>
            </a:br>
            <a:r>
              <a:rPr lang="en-US" b="1" dirty="0" smtClean="0"/>
              <a:t>8</a:t>
            </a:r>
            <a:r>
              <a:rPr lang="vi-VN" b="1" dirty="0"/>
              <a:t>.</a:t>
            </a:r>
            <a:r>
              <a:rPr lang="vi-VN" dirty="0"/>
              <a:t> </a:t>
            </a:r>
            <a:r>
              <a:rPr lang="vi-VN" b="1" dirty="0"/>
              <a:t>Trao đổi, thảo luận</a:t>
            </a:r>
            <a:r>
              <a:rPr lang="en-US" dirty="0"/>
              <a:t/>
            </a:r>
            <a:br>
              <a:rPr lang="en-US" dirty="0"/>
            </a:br>
            <a:endParaRPr lang="en-US" dirty="0"/>
          </a:p>
        </p:txBody>
      </p:sp>
      <p:sp>
        <p:nvSpPr>
          <p:cNvPr id="3" name="Content Placeholder 2"/>
          <p:cNvSpPr>
            <a:spLocks noGrp="1"/>
          </p:cNvSpPr>
          <p:nvPr>
            <p:ph idx="1"/>
          </p:nvPr>
        </p:nvSpPr>
        <p:spPr>
          <a:xfrm>
            <a:off x="457200" y="819150"/>
            <a:ext cx="8229600" cy="3394472"/>
          </a:xfrm>
        </p:spPr>
        <p:txBody>
          <a:bodyPr rtlCol="0">
            <a:noAutofit/>
          </a:bodyPr>
          <a:lstStyle/>
          <a:p>
            <a:pPr marL="0" indent="0" algn="just" eaLnBrk="1" fontAlgn="auto" hangingPunct="1">
              <a:spcAft>
                <a:spcPts val="0"/>
              </a:spcAft>
              <a:buFont typeface="Arial" pitchFamily="34" charset="0"/>
              <a:buNone/>
              <a:defRPr/>
            </a:pPr>
            <a:r>
              <a:rPr lang="en-US" sz="2600" dirty="0"/>
              <a:t> </a:t>
            </a:r>
            <a:r>
              <a:rPr lang="en-US" sz="2600" dirty="0" smtClean="0"/>
              <a:t>      </a:t>
            </a:r>
            <a:r>
              <a:rPr lang="vi-VN" sz="2600" dirty="0" smtClean="0"/>
              <a:t>1</a:t>
            </a:r>
            <a:r>
              <a:rPr lang="vi-VN" sz="2600" dirty="0"/>
              <a:t>. Theo đại biểu, chính sách thu hút đầu tư của Nhà nước và của địa phương có những ưu điểm, bất cập gì? Cần sửa đổi, bổ sung như thế nào?</a:t>
            </a:r>
            <a:endParaRPr lang="en-US" sz="2600" dirty="0"/>
          </a:p>
          <a:p>
            <a:pPr marL="0" indent="0" algn="just" eaLnBrk="1" fontAlgn="auto" hangingPunct="1">
              <a:spcAft>
                <a:spcPts val="0"/>
              </a:spcAft>
              <a:buFont typeface="Arial" pitchFamily="34" charset="0"/>
              <a:buNone/>
              <a:defRPr/>
            </a:pPr>
            <a:r>
              <a:rPr lang="vi-VN" sz="2600" dirty="0"/>
              <a:t>      2. Đại biểu có ý kiến gì về chính sách dân tộc, chính sách phát triển kinh tế - xã hội ở các tỉnh miền núi, biên giới hiện nay không?</a:t>
            </a:r>
            <a:endParaRPr lang="en-US" sz="2600" dirty="0"/>
          </a:p>
          <a:p>
            <a:pPr marL="0" indent="0" algn="just" eaLnBrk="1" fontAlgn="auto" hangingPunct="1">
              <a:spcAft>
                <a:spcPts val="0"/>
              </a:spcAft>
              <a:buFont typeface="Arial" pitchFamily="34" charset="0"/>
              <a:buNone/>
              <a:defRPr/>
            </a:pPr>
            <a:r>
              <a:rPr lang="vi-VN" sz="2600" dirty="0"/>
              <a:t>      3. Đại biểu nêu thực trạng phân tích, đánh giá tác động của chính sách trong quá trình xây dựng, ban hành nghị quyết của Hội đồng nhân dân ở địa phương.     </a:t>
            </a:r>
            <a:endParaRPr lang="en-US" sz="2600" dirty="0"/>
          </a:p>
          <a:p>
            <a:pPr marL="0" indent="0" algn="just" eaLnBrk="1" fontAlgn="auto" hangingPunct="1">
              <a:spcAft>
                <a:spcPts val="0"/>
              </a:spcAft>
              <a:buFont typeface="Arial" pitchFamily="34" charset="0"/>
              <a:buNone/>
              <a:defRPr/>
            </a:pPr>
            <a:r>
              <a:rPr lang="vi-VN" sz="2600" dirty="0"/>
              <a:t> </a:t>
            </a:r>
            <a:endParaRPr lang="en-US"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l" eaLnBrk="1" fontAlgn="auto" hangingPunct="1">
              <a:spcAft>
                <a:spcPts val="0"/>
              </a:spcAft>
              <a:defRPr/>
            </a:pPr>
            <a:r>
              <a:rPr lang="vi-VN" sz="3500" dirty="0" smtClean="0">
                <a:effectLst>
                  <a:outerShdw blurRad="50800" dist="38100" algn="tr" rotWithShape="0">
                    <a:prstClr val="black">
                      <a:alpha val="40000"/>
                    </a:prstClr>
                  </a:outerShdw>
                </a:effectLst>
              </a:rPr>
              <a:t>   1</a:t>
            </a:r>
            <a:r>
              <a:rPr lang="vi-VN" sz="3500" dirty="0">
                <a:effectLst>
                  <a:outerShdw blurRad="50800" dist="38100" algn="tr" rotWithShape="0">
                    <a:prstClr val="black">
                      <a:alpha val="40000"/>
                    </a:prstClr>
                  </a:outerShdw>
                </a:effectLst>
              </a:rPr>
              <a:t>. Các văn bản có chứa chính sách </a:t>
            </a:r>
            <a:r>
              <a:rPr lang="en-US" sz="3500" dirty="0"/>
              <a:t/>
            </a:r>
            <a:br>
              <a:rPr lang="en-US" sz="3500" dirty="0"/>
            </a:br>
            <a:endParaRPr lang="en-US" sz="3500" dirty="0"/>
          </a:p>
        </p:txBody>
      </p:sp>
      <p:sp>
        <p:nvSpPr>
          <p:cNvPr id="3" name="Content Placeholder 2"/>
          <p:cNvSpPr>
            <a:spLocks noGrp="1"/>
          </p:cNvSpPr>
          <p:nvPr>
            <p:ph idx="1"/>
          </p:nvPr>
        </p:nvSpPr>
        <p:spPr>
          <a:xfrm>
            <a:off x="457200" y="895350"/>
            <a:ext cx="8229600" cy="3699273"/>
          </a:xfrm>
        </p:spPr>
        <p:txBody>
          <a:bodyPr>
            <a:noAutofit/>
          </a:bodyPr>
          <a:lstStyle/>
          <a:p>
            <a:pPr marL="0" indent="0" algn="just" eaLnBrk="1" hangingPunct="1">
              <a:lnSpc>
                <a:spcPct val="80000"/>
              </a:lnSpc>
              <a:spcAft>
                <a:spcPts val="600"/>
              </a:spcAft>
              <a:buFont typeface="Arial" charse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Các nghị quyết, văn kiện, chỉ thị của Đảng.</a:t>
            </a:r>
            <a:endParaRPr lang="en-US" sz="2400" dirty="0" smtClean="0">
              <a:latin typeface="Times New Roman" pitchFamily="18" charset="0"/>
              <a:cs typeface="Times New Roman" pitchFamily="18" charset="0"/>
            </a:endParaRPr>
          </a:p>
          <a:p>
            <a:pPr marL="0" indent="0" algn="just" eaLnBrk="1" hangingPunct="1">
              <a:lnSpc>
                <a:spcPct val="80000"/>
              </a:lnSpc>
              <a:spcAft>
                <a:spcPts val="600"/>
              </a:spcAft>
              <a:buFont typeface="Arial" charse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Các văn bản quy phạm pháp luật, bao gồm: </a:t>
            </a:r>
            <a:endParaRPr lang="en-US" sz="2400" dirty="0" smtClean="0">
              <a:latin typeface="Times New Roman" pitchFamily="18" charset="0"/>
              <a:cs typeface="Times New Roman" pitchFamily="18" charset="0"/>
            </a:endParaRPr>
          </a:p>
          <a:p>
            <a:pPr marL="0" indent="0" algn="just" eaLnBrk="1" hangingPunct="1">
              <a:lnSpc>
                <a:spcPct val="80000"/>
              </a:lnSpc>
              <a:spcAft>
                <a:spcPts val="600"/>
              </a:spcAft>
              <a:buFont typeface="Arial" charse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Hiến pháp, Luật, pháp lệnh, nghị quyết của Quốc hội, Ủy ban thường vụ Quốc hội; nghị quyết liên tịch giữa Ủy ban thường vụ Quốc hội với Đoàn chủ tịch Ủy ban trung ương Mặt trận Tổ quốc Việt Nam.</a:t>
            </a:r>
            <a:endParaRPr lang="en-US" sz="2400" dirty="0" smtClean="0">
              <a:latin typeface="Times New Roman" pitchFamily="18" charset="0"/>
              <a:cs typeface="Times New Roman" pitchFamily="18" charset="0"/>
            </a:endParaRPr>
          </a:p>
          <a:p>
            <a:pPr marL="0" indent="0" algn="just" eaLnBrk="1" hangingPunct="1">
              <a:lnSpc>
                <a:spcPct val="80000"/>
              </a:lnSpc>
              <a:spcAft>
                <a:spcPts val="600"/>
              </a:spcAft>
              <a:buFont typeface="Arial" charset="0"/>
              <a:buNone/>
            </a:pP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Lệnh, quyết định của Chủ tịch nước.</a:t>
            </a:r>
            <a:endParaRPr lang="en-US" sz="2400" dirty="0" smtClean="0">
              <a:latin typeface="Times New Roman" pitchFamily="18" charset="0"/>
              <a:cs typeface="Times New Roman" pitchFamily="18" charset="0"/>
            </a:endParaRPr>
          </a:p>
          <a:p>
            <a:pPr marL="0" indent="0" algn="just" eaLnBrk="1" hangingPunct="1">
              <a:lnSpc>
                <a:spcPct val="80000"/>
              </a:lnSpc>
              <a:spcAft>
                <a:spcPts val="600"/>
              </a:spcAft>
              <a:buFont typeface="Arial" charset="0"/>
              <a:buNone/>
            </a:pP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Nghị định của Chính phủ; nghị quyết liên tịch giữa Chính phủ với Đoàn Chủ tịch Ủy ban trung ương Mặt trận Tổ quốc Việt Nam.</a:t>
            </a:r>
            <a:endParaRPr lang="en-US" sz="2400" dirty="0" smtClean="0">
              <a:latin typeface="Times New Roman" pitchFamily="18" charset="0"/>
              <a:cs typeface="Times New Roman" pitchFamily="18" charset="0"/>
            </a:endParaRPr>
          </a:p>
          <a:p>
            <a:pPr marL="0" indent="0" algn="just" eaLnBrk="1" hangingPunct="1">
              <a:lnSpc>
                <a:spcPct val="80000"/>
              </a:lnSpc>
              <a:spcAft>
                <a:spcPts val="600"/>
              </a:spcAft>
              <a:buFont typeface="Arial" charse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Quyết định của Thủ tướng Chính phủ. </a:t>
            </a:r>
            <a:endParaRPr lang="en-US" sz="2400" dirty="0" smtClean="0">
              <a:latin typeface="Times New Roman" pitchFamily="18" charset="0"/>
              <a:cs typeface="Times New Roman" pitchFamily="18" charset="0"/>
            </a:endParaRPr>
          </a:p>
          <a:p>
            <a:pPr marL="0" indent="0" algn="just" eaLnBrk="1" hangingPunct="1">
              <a:lnSpc>
                <a:spcPct val="80000"/>
              </a:lnSpc>
              <a:spcAft>
                <a:spcPts val="600"/>
              </a:spcAft>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endParaRPr lang="en-US" smtClean="0"/>
          </a:p>
        </p:txBody>
      </p:sp>
      <p:sp>
        <p:nvSpPr>
          <p:cNvPr id="53250" name="Content Placeholder 2"/>
          <p:cNvSpPr>
            <a:spLocks noGrp="1"/>
          </p:cNvSpPr>
          <p:nvPr>
            <p:ph idx="1"/>
          </p:nvPr>
        </p:nvSpPr>
        <p:spPr/>
        <p:txBody>
          <a:bodyPr/>
          <a:lstStyle/>
          <a:p>
            <a:pPr marL="0" indent="0" eaLnBrk="1" hangingPunct="1">
              <a:buFont typeface="Arial" charset="0"/>
              <a:buNone/>
            </a:pPr>
            <a:endParaRPr lang="en-US" dirty="0" smtClean="0"/>
          </a:p>
          <a:p>
            <a:pPr marL="0" indent="0" eaLnBrk="1" hangingPunct="1">
              <a:buFont typeface="Arial" charset="0"/>
              <a:buNone/>
            </a:pPr>
            <a:endParaRPr lang="en-US" dirty="0" smtClean="0"/>
          </a:p>
          <a:p>
            <a:pPr marL="0" indent="0" algn="ctr" eaLnBrk="1" hangingPunct="1">
              <a:buFont typeface="Arial" charset="0"/>
              <a:buNone/>
            </a:pPr>
            <a:r>
              <a:rPr lang="vi-VN" dirty="0" smtClean="0"/>
              <a:t> </a:t>
            </a:r>
            <a:r>
              <a:rPr lang="vi-VN" b="1" i="1" dirty="0" smtClean="0"/>
              <a:t>Xin trân trọng cám ơn các đại biểu.</a:t>
            </a:r>
            <a:endParaRPr lang="en-US" dirty="0" smtClean="0"/>
          </a:p>
          <a:p>
            <a:pPr marL="0" indent="0" eaLnBrk="1" hangingPunct="1">
              <a:buFont typeface="Arial" charset="0"/>
              <a:buNone/>
            </a:pPr>
            <a:r>
              <a:rPr lang="vi-VN" dirty="0" smtClean="0"/>
              <a:t> </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l" eaLnBrk="1" fontAlgn="auto" hangingPunct="1">
              <a:spcAft>
                <a:spcPts val="0"/>
              </a:spcAft>
              <a:defRPr/>
            </a:pPr>
            <a:r>
              <a:rPr lang="vi-VN" sz="3500" b="1" dirty="0"/>
              <a:t> </a:t>
            </a:r>
            <a:r>
              <a:rPr lang="vi-VN" sz="3500" b="1" dirty="0" smtClean="0"/>
              <a:t>  </a:t>
            </a:r>
            <a:r>
              <a:rPr lang="vi-VN" sz="3500" b="1" dirty="0" smtClean="0"/>
              <a:t>1</a:t>
            </a:r>
            <a:r>
              <a:rPr lang="vi-VN" sz="3500" b="1" dirty="0"/>
              <a:t>. Các văn bản có chứa chính sách </a:t>
            </a:r>
            <a:r>
              <a:rPr lang="en-US" sz="3500" dirty="0"/>
              <a:t/>
            </a:r>
            <a:br>
              <a:rPr lang="en-US" sz="3500" dirty="0"/>
            </a:br>
            <a:endParaRPr lang="en-US" sz="3500" dirty="0"/>
          </a:p>
        </p:txBody>
      </p:sp>
      <p:sp>
        <p:nvSpPr>
          <p:cNvPr id="3" name="Content Placeholder 2"/>
          <p:cNvSpPr>
            <a:spLocks noGrp="1"/>
          </p:cNvSpPr>
          <p:nvPr>
            <p:ph idx="1"/>
          </p:nvPr>
        </p:nvSpPr>
        <p:spPr>
          <a:xfrm>
            <a:off x="457200" y="819150"/>
            <a:ext cx="8229600" cy="3394472"/>
          </a:xfrm>
        </p:spPr>
        <p:txBody>
          <a:bodyPr>
            <a:noAutofit/>
          </a:bodyPr>
          <a:lstStyle/>
          <a:p>
            <a:pPr marL="0" indent="0" algn="just" eaLnBrk="1" hangingPunct="1">
              <a:lnSpc>
                <a:spcPct val="80000"/>
              </a:lnSpc>
              <a:buFont typeface="Arial" charset="0"/>
              <a:buNone/>
            </a:pPr>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Nghị quyết của Hội đồng Thẩm phán Tòa án nhân dân tối cao. </a:t>
            </a:r>
            <a:endParaRPr lang="en-US" sz="25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Thông tư của Chánh án Tòa án nhân dân tối cao, Viện trưởng Viện kiểm sát nhân dân tối cao, Bộ trưởng, Thủ trưởng cơ quan ngang bộ; quyết định của Tổng Kiểm toán nhà nước.</a:t>
            </a:r>
            <a:endParaRPr lang="en-US" sz="25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Thông tư liên tịch giữa Bộ trưởng, Thủ trưởng cơ quan ngang bộ. </a:t>
            </a:r>
            <a:endParaRPr lang="en-US" sz="25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Nghị quyết của Hội đồng nhân dân; Quyết định của Ủy ban nhân dân các cấp.</a:t>
            </a:r>
            <a:endParaRPr lang="en-US" sz="2500" dirty="0" smtClean="0">
              <a:latin typeface="Times New Roman" pitchFamily="18" charset="0"/>
              <a:cs typeface="Times New Roman" pitchFamily="18" charset="0"/>
            </a:endParaRPr>
          </a:p>
          <a:p>
            <a:pPr marL="0" indent="0" algn="just" eaLnBrk="1" hangingPunct="1">
              <a:lnSpc>
                <a:spcPct val="80000"/>
              </a:lnSpc>
              <a:buFont typeface="Arial" charset="0"/>
              <a:buNone/>
            </a:pPr>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Nghị quyết của Đại hội Đảng bộ các cấp; nghị quyết của Hội nghị cán bộ, công chức, viên chức của cơ quan, đơn vị, doanh nghiệp và các văn bản khác.</a:t>
            </a:r>
            <a:endParaRPr lang="en-US" sz="2500" dirty="0" smtClean="0">
              <a:latin typeface="Times New Roman" pitchFamily="18" charset="0"/>
              <a:cs typeface="Times New Roman" pitchFamily="18" charset="0"/>
            </a:endParaRPr>
          </a:p>
          <a:p>
            <a:pPr marL="0" indent="0" algn="just" eaLnBrk="1" hangingPunct="1">
              <a:lnSpc>
                <a:spcPct val="80000"/>
              </a:lnSpc>
            </a:pPr>
            <a:endParaRPr lang="en-US" sz="25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l" eaLnBrk="1" fontAlgn="auto" hangingPunct="1">
              <a:spcAft>
                <a:spcPts val="0"/>
              </a:spcAft>
              <a:defRPr/>
            </a:pPr>
            <a:r>
              <a:rPr lang="en-US" sz="3500" b="1" dirty="0" smtClean="0"/>
              <a:t/>
            </a:r>
            <a:br>
              <a:rPr lang="en-US" sz="3500" b="1" dirty="0" smtClean="0"/>
            </a:br>
            <a:r>
              <a:rPr lang="vi-VN" sz="3500" b="1" dirty="0" smtClean="0"/>
              <a:t>     2</a:t>
            </a:r>
            <a:r>
              <a:rPr lang="vi-VN" sz="3500" b="1" dirty="0"/>
              <a:t>. khái niệm chính sách </a:t>
            </a:r>
            <a:r>
              <a:rPr lang="en-US" sz="3500" dirty="0"/>
              <a:t/>
            </a:r>
            <a:br>
              <a:rPr lang="en-US" sz="3500" dirty="0"/>
            </a:br>
            <a:endParaRPr lang="en-US" sz="3500" dirty="0"/>
          </a:p>
        </p:txBody>
      </p:sp>
      <p:sp>
        <p:nvSpPr>
          <p:cNvPr id="3" name="Content Placeholder 2"/>
          <p:cNvSpPr>
            <a:spLocks noGrp="1"/>
          </p:cNvSpPr>
          <p:nvPr>
            <p:ph idx="1"/>
          </p:nvPr>
        </p:nvSpPr>
        <p:spPr>
          <a:xfrm>
            <a:off x="457200" y="971550"/>
            <a:ext cx="8229600" cy="3546873"/>
          </a:xfrm>
        </p:spPr>
        <p:txBody>
          <a:bodyPr rtlCol="0">
            <a:noAutofit/>
          </a:bodyPr>
          <a:lstStyle/>
          <a:p>
            <a:pPr marL="0" indent="0" algn="just" eaLnBrk="1" fontAlgn="auto" hangingPunct="1">
              <a:spcAft>
                <a:spcPts val="0"/>
              </a:spcAft>
              <a:buFont typeface="Arial" pitchFamily="34" charset="0"/>
              <a:buNone/>
              <a:defRPr/>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a:t>
            </a:r>
            <a:r>
              <a:rPr lang="vi-VN" sz="2500" dirty="0">
                <a:latin typeface="Times New Roman" pitchFamily="18" charset="0"/>
                <a:cs typeface="Times New Roman" pitchFamily="18" charset="0"/>
              </a:rPr>
              <a:t>Theo các nhà khoa học thì </a:t>
            </a:r>
            <a:r>
              <a:rPr lang="vi-VN" sz="2500" i="1" dirty="0">
                <a:latin typeface="Times New Roman" pitchFamily="18" charset="0"/>
                <a:cs typeface="Times New Roman" pitchFamily="18" charset="0"/>
              </a:rPr>
              <a:t>chính sách</a:t>
            </a:r>
            <a:r>
              <a:rPr lang="vi-VN" sz="2500" dirty="0">
                <a:latin typeface="Times New Roman" pitchFamily="18" charset="0"/>
                <a:cs typeface="Times New Roman" pitchFamily="18" charset="0"/>
              </a:rPr>
              <a:t> là đường lối cụ thể của một chính đảng hoặc một chủ thể quyền lực về một lĩnh vực nhất định và các biện pháp, kế hoạch để thực hiện đường lối ấy.</a:t>
            </a:r>
            <a:endParaRPr lang="en-US" sz="25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500" i="1" dirty="0">
                <a:latin typeface="Times New Roman" pitchFamily="18" charset="0"/>
                <a:cs typeface="Times New Roman" pitchFamily="18" charset="0"/>
              </a:rPr>
              <a:t>       </a:t>
            </a:r>
            <a:r>
              <a:rPr lang="en-US" sz="2500" i="1" dirty="0">
                <a:latin typeface="Times New Roman" pitchFamily="18" charset="0"/>
                <a:cs typeface="Times New Roman" pitchFamily="18" charset="0"/>
              </a:rPr>
              <a:t>- </a:t>
            </a:r>
            <a:r>
              <a:rPr lang="en-US" sz="2500" dirty="0">
                <a:latin typeface="Times New Roman" pitchFamily="18" charset="0"/>
                <a:cs typeface="Times New Roman" pitchFamily="18" charset="0"/>
              </a:rPr>
              <a:t>Theo </a:t>
            </a:r>
            <a:r>
              <a:rPr lang="en-US" sz="2500" dirty="0" err="1">
                <a:latin typeface="Times New Roman" pitchFamily="18" charset="0"/>
                <a:cs typeface="Times New Roman" pitchFamily="18" charset="0"/>
              </a:rPr>
              <a:t>Nghị</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định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số</a:t>
            </a:r>
            <a:r>
              <a:rPr lang="en-US" sz="2500" dirty="0">
                <a:latin typeface="Times New Roman" pitchFamily="18" charset="0"/>
                <a:cs typeface="Times New Roman" pitchFamily="18" charset="0"/>
              </a:rPr>
              <a:t> 34/2016/ND-CP </a:t>
            </a:r>
            <a:r>
              <a:rPr lang="en-US" sz="2500" dirty="0" err="1">
                <a:latin typeface="Times New Roman" pitchFamily="18" charset="0"/>
                <a:cs typeface="Times New Roman" pitchFamily="18" charset="0"/>
              </a:rPr>
              <a:t>của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Chính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phủ</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thì</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a:t>
            </a:r>
            <a:r>
              <a:rPr lang="en-US" sz="2500" i="1" dirty="0" err="1">
                <a:latin typeface="Times New Roman" pitchFamily="18" charset="0"/>
                <a:cs typeface="Times New Roman" pitchFamily="18" charset="0"/>
              </a:rPr>
              <a:t>hính</a:t>
            </a:r>
            <a:r>
              <a:rPr lang="en-US" sz="2500" i="1" dirty="0">
                <a:latin typeface="Times New Roman" pitchFamily="18" charset="0"/>
                <a:cs typeface="Times New Roman" pitchFamily="18" charset="0"/>
              </a:rPr>
              <a:t> </a:t>
            </a:r>
            <a:r>
              <a:rPr lang="en-US" sz="2500" i="1" dirty="0" err="1">
                <a:latin typeface="Times New Roman" pitchFamily="18" charset="0"/>
                <a:cs typeface="Times New Roman" pitchFamily="18" charset="0"/>
              </a:rPr>
              <a:t>sách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là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định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hướng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giải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pháp</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của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nước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để</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giải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quyết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vấn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đề</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của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thực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tiễn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nhằm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đạt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được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mục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tiêu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nhất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định</a:t>
            </a:r>
            <a:r>
              <a:rPr lang="en-US" sz="2500" dirty="0">
                <a:latin typeface="Times New Roman" pitchFamily="18" charset="0"/>
                <a:cs typeface="Times New Roman" pitchFamily="18" charset="0"/>
              </a:rPr>
              <a:t>.</a:t>
            </a:r>
          </a:p>
          <a:p>
            <a:pPr marL="0" indent="0" algn="just" eaLnBrk="1" fontAlgn="auto" hangingPunct="1">
              <a:spcAft>
                <a:spcPts val="0"/>
              </a:spcAft>
              <a:buFont typeface="Arial" pitchFamily="34" charset="0"/>
              <a:buNone/>
              <a:defRPr/>
            </a:pPr>
            <a:r>
              <a:rPr lang="vi-VN" sz="2500" dirty="0">
                <a:latin typeface="Times New Roman" pitchFamily="18" charset="0"/>
                <a:cs typeface="Times New Roman" pitchFamily="18" charset="0"/>
              </a:rPr>
              <a:t>       - Theo Từ điển tiếng Việt</a:t>
            </a:r>
            <a:r>
              <a:rPr lang="en-US" sz="2500" dirty="0">
                <a:latin typeface="Times New Roman" pitchFamily="18" charset="0"/>
                <a:cs typeface="Times New Roman" pitchFamily="18" charset="0"/>
              </a:rPr>
              <a:t>,</a:t>
            </a:r>
            <a:r>
              <a:rPr lang="vi-VN" sz="2500" dirty="0">
                <a:latin typeface="Times New Roman" pitchFamily="18" charset="0"/>
                <a:cs typeface="Times New Roman" pitchFamily="18" charset="0"/>
              </a:rPr>
              <a:t> thì </a:t>
            </a:r>
            <a:r>
              <a:rPr lang="vi-VN" sz="2500" i="1" dirty="0">
                <a:latin typeface="Times New Roman" pitchFamily="18" charset="0"/>
                <a:cs typeface="Times New Roman" pitchFamily="18" charset="0"/>
              </a:rPr>
              <a:t>chính sách</a:t>
            </a:r>
            <a:r>
              <a:rPr lang="vi-VN" sz="2500" dirty="0">
                <a:latin typeface="Times New Roman" pitchFamily="18" charset="0"/>
                <a:cs typeface="Times New Roman" pitchFamily="18" charset="0"/>
              </a:rPr>
              <a:t> là sách lược</a:t>
            </a:r>
            <a:r>
              <a:rPr lang="en-US" sz="2500" dirty="0">
                <a:latin typeface="Times New Roman" pitchFamily="18" charset="0"/>
                <a:cs typeface="Times New Roman" pitchFamily="18" charset="0"/>
              </a:rPr>
              <a:t>,</a:t>
            </a:r>
            <a:r>
              <a:rPr lang="vi-VN" sz="2500" dirty="0">
                <a:latin typeface="Times New Roman" pitchFamily="18" charset="0"/>
                <a:cs typeface="Times New Roman" pitchFamily="18" charset="0"/>
              </a:rPr>
              <a:t> kế hoạch cụ thể nhằm đạt một mục đích nhất định, dựa vào đường lối chính trị chung và tình hình thực tế mà đề ra.</a:t>
            </a:r>
            <a:endParaRPr lang="en-US" sz="2500" dirty="0">
              <a:latin typeface="Times New Roman" pitchFamily="18" charset="0"/>
              <a:cs typeface="Times New Roman" pitchFamily="18" charset="0"/>
            </a:endParaRPr>
          </a:p>
          <a:p>
            <a:pPr algn="just" eaLnBrk="1" fontAlgn="auto" hangingPunct="1">
              <a:spcAft>
                <a:spcPts val="0"/>
              </a:spcAft>
              <a:buFont typeface="Arial" pitchFamily="34" charset="0"/>
              <a:buChar char="•"/>
              <a:defRPr/>
            </a:pP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l" eaLnBrk="1" fontAlgn="auto" hangingPunct="1">
              <a:spcAft>
                <a:spcPts val="0"/>
              </a:spcAft>
              <a:defRPr/>
            </a:pPr>
            <a:r>
              <a:rPr lang="vi-VN" sz="3500" b="1" dirty="0" smtClean="0"/>
              <a:t>     3</a:t>
            </a:r>
            <a:r>
              <a:rPr lang="vi-VN" sz="3500" b="1" dirty="0"/>
              <a:t>. Các loại chính sách </a:t>
            </a:r>
            <a:r>
              <a:rPr lang="en-US" sz="3500" dirty="0"/>
              <a:t/>
            </a:r>
            <a:br>
              <a:rPr lang="en-US" sz="3500" dirty="0"/>
            </a:br>
            <a:endParaRPr lang="en-US" sz="3500" dirty="0"/>
          </a:p>
        </p:txBody>
      </p:sp>
      <p:sp>
        <p:nvSpPr>
          <p:cNvPr id="3" name="Content Placeholder 2"/>
          <p:cNvSpPr>
            <a:spLocks noGrp="1"/>
          </p:cNvSpPr>
          <p:nvPr>
            <p:ph idx="1"/>
          </p:nvPr>
        </p:nvSpPr>
        <p:spPr>
          <a:xfrm>
            <a:off x="457200" y="548878"/>
            <a:ext cx="8229600" cy="3394472"/>
          </a:xfrm>
        </p:spPr>
        <p:txBody>
          <a:bodyPr rtlCol="0">
            <a:noAutofit/>
          </a:bodyPr>
          <a:lstStyle/>
          <a:p>
            <a:pPr marL="0" indent="0" algn="just" eaLnBrk="1" fontAlgn="auto" hangingPunct="1">
              <a:spcAft>
                <a:spcPts val="0"/>
              </a:spcAft>
              <a:buFont typeface="Arial" pitchFamily="34" charset="0"/>
              <a:buNone/>
              <a:defRPr/>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a:t>
            </a:r>
            <a:r>
              <a:rPr lang="vi-VN" sz="2500" dirty="0">
                <a:latin typeface="Times New Roman" pitchFamily="18" charset="0"/>
                <a:cs typeface="Times New Roman" pitchFamily="18" charset="0"/>
              </a:rPr>
              <a:t>Chính sách dân tộc, chính sách tôn giáo, chính sách kinh tế, chính sách đối ngoại, chính sách quốc phòng; chính sách giáo dục.</a:t>
            </a:r>
            <a:endParaRPr lang="en-US" sz="25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500" dirty="0">
                <a:latin typeface="Times New Roman" pitchFamily="18" charset="0"/>
                <a:cs typeface="Times New Roman" pitchFamily="18" charset="0"/>
              </a:rPr>
              <a:t>      -  Chính sách phát triển nhân lực, chính sách kinh doanh.</a:t>
            </a:r>
            <a:endParaRPr lang="en-US" sz="25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500" dirty="0">
                <a:latin typeface="Times New Roman" pitchFamily="18" charset="0"/>
                <a:cs typeface="Times New Roman" pitchFamily="18" charset="0"/>
              </a:rPr>
              <a:t>      - Chính sách phát triển công nghiệp, chính sách phát triển nông nghiệp, chính sách phát triển nông thôn, chính sách phát triển miền núi, chính sách tạo việc làm.</a:t>
            </a:r>
            <a:endParaRPr lang="en-US" sz="25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500" dirty="0">
                <a:latin typeface="Times New Roman" pitchFamily="18" charset="0"/>
                <a:cs typeface="Times New Roman" pitchFamily="18" charset="0"/>
              </a:rPr>
              <a:t>      </a:t>
            </a:r>
            <a:r>
              <a:rPr lang="vi-VN" sz="2500" dirty="0" smtClean="0">
                <a:latin typeface="Times New Roman" pitchFamily="18" charset="0"/>
                <a:cs typeface="Times New Roman" pitchFamily="18" charset="0"/>
              </a:rPr>
              <a:t>- </a:t>
            </a:r>
            <a:r>
              <a:rPr lang="vi-VN" sz="2500" dirty="0">
                <a:latin typeface="Times New Roman" pitchFamily="18" charset="0"/>
                <a:cs typeface="Times New Roman" pitchFamily="18" charset="0"/>
              </a:rPr>
              <a:t>Chính sách dài hạn, chính sách trung hạn, chính sách ngắn hạn.</a:t>
            </a:r>
            <a:r>
              <a:rPr lang="vi-VN" sz="2500" b="1" i="1" dirty="0">
                <a:latin typeface="Times New Roman" pitchFamily="18" charset="0"/>
                <a:cs typeface="Times New Roman" pitchFamily="18" charset="0"/>
              </a:rPr>
              <a:t> </a:t>
            </a:r>
            <a:endParaRPr lang="en-US" sz="25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500" dirty="0">
                <a:latin typeface="Times New Roman" pitchFamily="18" charset="0"/>
                <a:cs typeface="Times New Roman" pitchFamily="18" charset="0"/>
              </a:rPr>
              <a:t>      -  Chính sách vĩ mô, chính sách vi mô, chính sách trung ương, chính sách địa phương và các loại chính sách khác.</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eaLnBrk="1" hangingPunct="1">
              <a:spcBef>
                <a:spcPts val="600"/>
              </a:spcBef>
              <a:spcAft>
                <a:spcPts val="600"/>
              </a:spcAft>
            </a:pPr>
            <a:r>
              <a:rPr lang="vi-VN" sz="4000" b="1" dirty="0" smtClean="0"/>
              <a:t/>
            </a:r>
            <a:br>
              <a:rPr lang="vi-VN" sz="4000" b="1" dirty="0" smtClean="0"/>
            </a:br>
            <a:r>
              <a:rPr lang="vi-VN" sz="3700" b="1" dirty="0" smtClean="0"/>
              <a:t>4</a:t>
            </a:r>
            <a:r>
              <a:rPr lang="vi-VN" sz="3700" b="1" dirty="0" smtClean="0"/>
              <a:t>.</a:t>
            </a:r>
            <a:r>
              <a:rPr lang="vi-VN" sz="3700" dirty="0" smtClean="0"/>
              <a:t> </a:t>
            </a:r>
            <a:r>
              <a:rPr lang="vi-VN" sz="3700" b="1" dirty="0" smtClean="0"/>
              <a:t>Công cụ điều tiết và vai trò </a:t>
            </a:r>
            <a:r>
              <a:rPr lang="vi-VN" sz="3700" b="1" dirty="0" smtClean="0"/>
              <a:t>của </a:t>
            </a:r>
            <a:r>
              <a:rPr lang="vi-VN" sz="3700" b="1" dirty="0" smtClean="0"/>
              <a:t>chính sách</a:t>
            </a:r>
            <a:r>
              <a:rPr lang="en-US" sz="3700" dirty="0" smtClean="0"/>
              <a:t/>
            </a:r>
            <a:br>
              <a:rPr lang="en-US" sz="3700" dirty="0" smtClean="0"/>
            </a:br>
            <a:endParaRPr lang="en-US" sz="3700" dirty="0" smtClean="0"/>
          </a:p>
        </p:txBody>
      </p:sp>
      <p:sp>
        <p:nvSpPr>
          <p:cNvPr id="3" name="Content Placeholder 2"/>
          <p:cNvSpPr>
            <a:spLocks noGrp="1"/>
          </p:cNvSpPr>
          <p:nvPr>
            <p:ph idx="1"/>
          </p:nvPr>
        </p:nvSpPr>
        <p:spPr>
          <a:xfrm>
            <a:off x="457200" y="971550"/>
            <a:ext cx="8229600" cy="3394472"/>
          </a:xfrm>
        </p:spPr>
        <p:txBody>
          <a:bodyPr rtlCol="0">
            <a:noAutofit/>
          </a:bodyPr>
          <a:lstStyle/>
          <a:p>
            <a:pPr marL="0" indent="0" algn="just" eaLnBrk="1" fontAlgn="auto" hangingPunct="1">
              <a:spcAft>
                <a:spcPts val="0"/>
              </a:spcAft>
              <a:buFont typeface="Arial" pitchFamily="34" charset="0"/>
              <a:buNone/>
              <a:defRP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Mỗi chính sách </a:t>
            </a:r>
            <a:r>
              <a:rPr lang="vi-VN" sz="2000" dirty="0" smtClean="0">
                <a:latin typeface="Times New Roman" pitchFamily="18" charset="0"/>
                <a:cs typeface="Times New Roman" pitchFamily="18" charset="0"/>
              </a:rPr>
              <a:t>cócông </a:t>
            </a:r>
            <a:r>
              <a:rPr lang="vi-VN" sz="2000" dirty="0">
                <a:latin typeface="Times New Roman" pitchFamily="18" charset="0"/>
                <a:cs typeface="Times New Roman" pitchFamily="18" charset="0"/>
              </a:rPr>
              <a:t>cụ điều tiết riêng để thực hiện.</a:t>
            </a:r>
            <a:endParaRPr lang="en-US" sz="20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000" dirty="0">
                <a:latin typeface="Times New Roman" pitchFamily="18" charset="0"/>
                <a:cs typeface="Times New Roman" pitchFamily="18" charset="0"/>
              </a:rPr>
              <a:t>      Ví dụ: Chính sách tiền tệ sử dụng công cụ tỷ giá, lãi xuất, phát hành tiền. Chính sách nhà ở xã hội sử dụng công cụ tín dụng, ưu đãi đầu tư, đất đai, các công cụ khác, v v ..….</a:t>
            </a:r>
            <a:endParaRPr lang="en-US" sz="20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000" dirty="0">
                <a:latin typeface="Times New Roman" pitchFamily="18" charset="0"/>
                <a:cs typeface="Times New Roman" pitchFamily="18" charset="0"/>
              </a:rPr>
              <a:t>      - Mỗi chính sách được ban hành có thể có lợi cho đất nước, xã hội, cho đa số, cho vấn đề chung, nhưng đồng thời cũng có thể bất lợi cho một nhóm người hoặc có thể làm thiệt hại lợi ích nhất định của Nhà nước, xã hội. </a:t>
            </a:r>
            <a:endParaRPr lang="en-US" sz="20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vi-VN" sz="2000" dirty="0">
                <a:latin typeface="Times New Roman" pitchFamily="18" charset="0"/>
                <a:cs typeface="Times New Roman" pitchFamily="18" charset="0"/>
              </a:rPr>
              <a:t>      - Các chính sách luôn có mối quan hệ với nhau: chẳng hạn chính sách kinh tế và chính sách xã hội có mối quan hệ mật thiết với nhau. Chính sách kinh tế nhằm tạo ra nhiều của cải vật chất, đưa xã hội đến phồn vinh, dân giầu nước mạnh để giải quyết các vấn đề xã hội; ngược lại chính sách xã hội nhằm tạo ra sự công bằng, bình đẳng, xây dựng xã hội văn minh, làm động lực cho sự phát triển kinh tế.</a:t>
            </a:r>
            <a:endParaRPr lang="en-US" sz="2000" dirty="0">
              <a:latin typeface="Times New Roman" pitchFamily="18" charset="0"/>
              <a:cs typeface="Times New Roman" pitchFamily="18" charset="0"/>
            </a:endParaRPr>
          </a:p>
          <a:p>
            <a:pPr algn="just" eaLnBrk="1" fontAlgn="auto" hangingPunct="1">
              <a:spcAft>
                <a:spcPts val="0"/>
              </a:spcAft>
              <a:buFont typeface="Arial" pitchFamily="34" charset="0"/>
              <a:buChar char="•"/>
              <a:defRPr/>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l" eaLnBrk="1" fontAlgn="auto" hangingPunct="1">
              <a:spcAft>
                <a:spcPts val="0"/>
              </a:spcAft>
              <a:defRPr/>
            </a:pPr>
            <a:r>
              <a:rPr lang="vi-VN" sz="3300" b="1" dirty="0"/>
              <a:t> </a:t>
            </a:r>
            <a:r>
              <a:rPr lang="vi-VN" sz="3300" b="1" dirty="0" smtClean="0"/>
              <a:t>     5</a:t>
            </a:r>
            <a:r>
              <a:rPr lang="vi-VN" sz="3300" b="1" dirty="0"/>
              <a:t>. Phân tích chính sách</a:t>
            </a:r>
            <a:r>
              <a:rPr lang="en-US" sz="3300" dirty="0"/>
              <a:t/>
            </a:r>
            <a:br>
              <a:rPr lang="en-US" sz="3300" dirty="0"/>
            </a:br>
            <a:endParaRPr lang="en-US" sz="3300" dirty="0"/>
          </a:p>
        </p:txBody>
      </p:sp>
      <p:sp>
        <p:nvSpPr>
          <p:cNvPr id="3" name="Content Placeholder 2"/>
          <p:cNvSpPr>
            <a:spLocks noGrp="1"/>
          </p:cNvSpPr>
          <p:nvPr>
            <p:ph idx="1"/>
          </p:nvPr>
        </p:nvSpPr>
        <p:spPr>
          <a:xfrm>
            <a:off x="457200" y="666750"/>
            <a:ext cx="8229600" cy="3927873"/>
          </a:xfrm>
        </p:spPr>
        <p:txBody>
          <a:bodyPr>
            <a:noAutofit/>
          </a:bodyPr>
          <a:lstStyle/>
          <a:p>
            <a:pPr marL="0" indent="0" algn="just" eaLnBrk="1" hangingPunct="1">
              <a:lnSpc>
                <a:spcPct val="80000"/>
              </a:lnSpc>
              <a:spcBef>
                <a:spcPts val="600"/>
              </a:spcBef>
              <a:spcAft>
                <a:spcPts val="600"/>
              </a:spcAft>
              <a:buFont typeface="Arial" charse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 Phân tích chính sách là một quá trình xử lý các thông tin bằng công cụ phân tích nhằm đ</a:t>
            </a:r>
            <a:r>
              <a:rPr lang="en-US" sz="2800" dirty="0" err="1" smtClean="0">
                <a:latin typeface="Times New Roman" pitchFamily="18" charset="0"/>
                <a:cs typeface="Times New Roman" pitchFamily="18" charset="0"/>
              </a:rPr>
              <a:t>ưa</a:t>
            </a:r>
            <a:r>
              <a:rPr lang="vi-VN" sz="2800" dirty="0" smtClean="0">
                <a:latin typeface="Times New Roman" pitchFamily="18" charset="0"/>
                <a:cs typeface="Times New Roman" pitchFamily="18" charset="0"/>
              </a:rPr>
              <a:t> ra các phương án lựa chọn giải quyết vấn đề nhất định.</a:t>
            </a:r>
            <a:endParaRPr lang="en-US" sz="2800" dirty="0" smtClean="0">
              <a:latin typeface="Times New Roman" pitchFamily="18" charset="0"/>
              <a:cs typeface="Times New Roman" pitchFamily="18" charset="0"/>
            </a:endParaRPr>
          </a:p>
          <a:p>
            <a:pPr marL="0" indent="0" algn="just" eaLnBrk="1" hangingPunct="1">
              <a:lnSpc>
                <a:spcPct val="80000"/>
              </a:lnSpc>
              <a:spcBef>
                <a:spcPts val="600"/>
              </a:spcBef>
              <a:spcAft>
                <a:spcPts val="600"/>
              </a:spcAft>
              <a:buFont typeface="Arial" charset="0"/>
              <a:buNone/>
            </a:pPr>
            <a:r>
              <a:rPr lang="vi-VN"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a:t>
            </a:r>
            <a:r>
              <a:rPr lang="vi-VN"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Phân tích chính sách là đánh giá tính toàn vẹn, tính thống nhất, tính khả thi và hiệu quả của chính sách nhằm điều chỉnh chính sách cho phù hợp với mục tiêu và thực tiễn.</a:t>
            </a:r>
            <a:endParaRPr lang="en-US" sz="2800" dirty="0" smtClean="0">
              <a:latin typeface="Times New Roman" pitchFamily="18" charset="0"/>
              <a:cs typeface="Times New Roman" pitchFamily="18" charset="0"/>
            </a:endParaRPr>
          </a:p>
          <a:p>
            <a:pPr marL="0" indent="0" algn="just" eaLnBrk="1" hangingPunct="1">
              <a:lnSpc>
                <a:spcPct val="80000"/>
              </a:lnSpc>
              <a:spcBef>
                <a:spcPts val="600"/>
              </a:spcBef>
              <a:spcAft>
                <a:spcPts val="600"/>
              </a:spcAft>
              <a:buFont typeface="Arial" charset="0"/>
              <a:buNone/>
            </a:pPr>
            <a:r>
              <a:rPr lang="vi-VN" sz="2800" dirty="0" smtClean="0">
                <a:latin typeface="Times New Roman" pitchFamily="18" charset="0"/>
                <a:cs typeface="Times New Roman" pitchFamily="18" charset="0"/>
              </a:rPr>
              <a:t>       - Các thời điểm phân tích chính sách:</a:t>
            </a:r>
            <a:endParaRPr lang="en-US" sz="2800" dirty="0" smtClean="0">
              <a:latin typeface="Times New Roman" pitchFamily="18" charset="0"/>
              <a:cs typeface="Times New Roman" pitchFamily="18" charset="0"/>
            </a:endParaRPr>
          </a:p>
          <a:p>
            <a:pPr marL="0" indent="0" algn="just" eaLnBrk="1" hangingPunct="1">
              <a:lnSpc>
                <a:spcPct val="80000"/>
              </a:lnSpc>
              <a:spcBef>
                <a:spcPts val="600"/>
              </a:spcBef>
              <a:spcAft>
                <a:spcPts val="600"/>
              </a:spcAft>
              <a:buFont typeface="Arial" charset="0"/>
              <a:buNone/>
            </a:pPr>
            <a:r>
              <a:rPr lang="vi-VN" sz="2800" dirty="0" smtClean="0">
                <a:latin typeface="Times New Roman" pitchFamily="18" charset="0"/>
                <a:cs typeface="Times New Roman" pitchFamily="18" charset="0"/>
              </a:rPr>
              <a:t>      + Phân tích trước khi ban hành chính sách.</a:t>
            </a:r>
            <a:endParaRPr lang="en-US" sz="2800" dirty="0" smtClean="0">
              <a:latin typeface="Times New Roman" pitchFamily="18" charset="0"/>
              <a:cs typeface="Times New Roman" pitchFamily="18" charset="0"/>
            </a:endParaRPr>
          </a:p>
          <a:p>
            <a:pPr marL="0" indent="0" algn="just" eaLnBrk="1" hangingPunct="1">
              <a:lnSpc>
                <a:spcPct val="80000"/>
              </a:lnSpc>
              <a:spcBef>
                <a:spcPts val="600"/>
              </a:spcBef>
              <a:spcAft>
                <a:spcPts val="600"/>
              </a:spcAft>
              <a:buFont typeface="Arial" charset="0"/>
              <a:buNone/>
            </a:pPr>
            <a:r>
              <a:rPr lang="vi-VN" sz="2800" dirty="0" smtClean="0">
                <a:latin typeface="Times New Roman" pitchFamily="18" charset="0"/>
                <a:cs typeface="Times New Roman" pitchFamily="18" charset="0"/>
              </a:rPr>
              <a:t>      + Phân tích sau khi thực hiện chính sách. </a:t>
            </a:r>
            <a:endParaRPr lang="en-US" sz="2800" dirty="0" smtClean="0">
              <a:latin typeface="Times New Roman" pitchFamily="18" charset="0"/>
              <a:cs typeface="Times New Roman" pitchFamily="18" charset="0"/>
            </a:endParaRPr>
          </a:p>
          <a:p>
            <a:pPr marL="0" indent="0" algn="just" eaLnBrk="1" hangingPunct="1">
              <a:lnSpc>
                <a:spcPct val="80000"/>
              </a:lnSpc>
              <a:spcBef>
                <a:spcPts val="1200"/>
              </a:spcBef>
              <a:spcAft>
                <a:spcPts val="600"/>
              </a:spcAft>
              <a:buFont typeface="Arial" charset="0"/>
              <a:buNone/>
            </a:pPr>
            <a:r>
              <a:rPr lang="vi-V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5691</Words>
  <Application>Microsoft Office PowerPoint</Application>
  <PresentationFormat>On-screen Show (16:9)</PresentationFormat>
  <Paragraphs>227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 KỸ NĂNG PHÂN TÍCH VÀ ĐÁNH GIÁ  TÁC ĐỘNG CỦA  CHÍNH SÁCH  </vt:lpstr>
      <vt:lpstr> Chuyên đề này gồm các nội dung chính sau đây: </vt:lpstr>
      <vt:lpstr>PowerPoint Presentation</vt:lpstr>
      <vt:lpstr>   1. Các văn bản có chứa chính sách  </vt:lpstr>
      <vt:lpstr>   1. Các văn bản có chứa chính sách  </vt:lpstr>
      <vt:lpstr>      2. khái niệm chính sách  </vt:lpstr>
      <vt:lpstr>     3. Các loại chính sách  </vt:lpstr>
      <vt:lpstr> 4. Công cụ điều tiết và vai trò của chính sách </vt:lpstr>
      <vt:lpstr>      5. Phân tích chính sách </vt:lpstr>
      <vt:lpstr> 6. Mục tiêu phân tích chính sách  </vt:lpstr>
      <vt:lpstr>  7. Nội dung và phương pháp phân tích, đánh giá chính sách  </vt:lpstr>
      <vt:lpstr>7. Nội dung và phương pháp phân tích, đánh giá chính sách</vt:lpstr>
      <vt:lpstr>PowerPoint Presentation</vt:lpstr>
      <vt:lpstr>  1. Vai trò của đại biểu Hội đồng nhân dân đối với phân tích, đánh giá tác động chính sách  </vt:lpstr>
      <vt:lpstr> 2. Các hình thức nghị quyết của Hội đồng nhân dân  </vt:lpstr>
      <vt:lpstr>       3. Quy trình ban hành nghị quyết của Hội đồng nhân dân chứa chính sách, đồng thời có tính quy phạm pháp luật  </vt:lpstr>
      <vt:lpstr>  3.2. Quyền và trách nhiệm của chủ thể đề nghị xây dựng nghị quyết của Hội đồng nhân dân cấp tỉnh </vt:lpstr>
      <vt:lpstr>        3.3. Quyết định xây dựng và ban hành nghị quyết của Hội đồng nhân dân cấp tỉnh </vt:lpstr>
      <vt:lpstr>      3.4. Về ban hành nghị quyết của  Hội đồng nhân dân cấp huyện, xã </vt:lpstr>
      <vt:lpstr>   4. Trình tự ban hành nghị quyết không có tính quy phạm pháp luật </vt:lpstr>
      <vt:lpstr>   5. Khái quát vai trò của đại biểu Hội đồng nhân dân về phân tích, đánh giá tác động chính sách trong quy trình xây dựng, ban hành nghị quyết  </vt:lpstr>
      <vt:lpstr>PowerPoint Presentation</vt:lpstr>
      <vt:lpstr>  1. Sự cần thiết ban hành chính sách mới để giải quyết vấn đề bất cập  </vt:lpstr>
      <vt:lpstr> 2. Các giải pháp lựa chọn để giải quyết vấn đề bất cập  </vt:lpstr>
      <vt:lpstr>     3. Xác định mục tiêu ban hành chính sách mới     </vt:lpstr>
      <vt:lpstr>      4. Các căn cứ để phân tích, quyết định chính sách mới  </vt:lpstr>
      <vt:lpstr> 5. Việc thu thập thông tin phục vụ cho việc phân tích chính sách  </vt:lpstr>
      <vt:lpstr> 6. Phân tích lợi ích - chi phí của ban hành, thực hiện chính sách mới </vt:lpstr>
      <vt:lpstr>  7. Khi phân tích chính sách cần chú ý </vt:lpstr>
      <vt:lpstr>PowerPoint Presentation</vt:lpstr>
      <vt:lpstr>  1. Các vấn đề cần được đánh giá tác động bởi chính sách </vt:lpstr>
      <vt:lpstr>  2. Đánh giá tác động của chính sách đối với kinh tế  </vt:lpstr>
      <vt:lpstr>  3. Đánh giá tác động của chính sách đối với xã hội  </vt:lpstr>
      <vt:lpstr> 4.  Đánh giá tác động của chính sách đối với giới </vt:lpstr>
      <vt:lpstr>  5.  Đánh giá tác động của chính sách đối với thủ tục hành chính  </vt:lpstr>
      <vt:lpstr>  6.  Đánh giá tác động của chính sách đối với hệ thống pháp luật  </vt:lpstr>
      <vt:lpstr>  7. Thực hiện và đánh giá tác động của chính sách sau khi thực hiện </vt:lpstr>
      <vt:lpstr>  7.2. Các tiêu chí đánh giá tác động của chính sách sau khi thực hiện </vt:lpstr>
      <vt:lpstr>  8. Trao đổi, thảo luận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KỸ NĂNG PHÂN TÍCH VÀ ĐÁNH GIÁ  TÁC ĐỘNG CỦA  CHÍNH SÁCH  </dc:title>
  <dc:creator>DV</dc:creator>
  <cp:lastModifiedBy>Admin</cp:lastModifiedBy>
  <cp:revision>23</cp:revision>
  <dcterms:created xsi:type="dcterms:W3CDTF">2006-08-16T00:00:00Z</dcterms:created>
  <dcterms:modified xsi:type="dcterms:W3CDTF">2019-09-16T09:43:57Z</dcterms:modified>
</cp:coreProperties>
</file>