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E34A-03F9-4BD1-A525-717C89F6E0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F9BE-4A5D-4DB4-9019-56BA23AA7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5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4A1E7-94A9-4CF4-99B5-24E552036BB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8B257-6208-4A8C-8693-DBFD2BB72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81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C446-9A3E-4705-88ED-4BB1BDB407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E13E1-8B8B-4237-ABEE-D6DD22D0A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E4EB7-544C-42B0-BE36-6089A1AF68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68C65-C159-4055-941E-900DC072A3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02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11C4-C3A1-447F-B283-2243B35762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E4F33-5C57-466C-A74F-8164DDD50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3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9D25-0D2F-4FF4-B946-87AF056166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D1FF5-2350-4A6D-BC2A-D7AC8C617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24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E100B-6AC8-4723-84B5-C6146F43135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2818F-2612-42DC-8853-1048E185A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37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554A-551F-423B-9C44-B06DC7DDFB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D4DF1-A7E4-46E4-A1F1-72B70A2FB6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45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3891-15D4-404D-A434-E7CF94E3E9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0BB13-D886-4F36-8F58-0C35A2149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2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8F58-8A83-4DE3-B2AC-79F2BD7A13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14D3-D7EE-441E-BA55-6EEA20A64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66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AF85-1953-4DA0-9AD6-615EB6F38B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B3106-DB59-4275-AA46-42B71F5AB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7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294346-72DC-4E08-BBFD-A12382B3FCE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4AFF50-93B8-4C37-B98C-DDE13D7A83D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43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55808" y="1061156"/>
            <a:ext cx="12080383" cy="2596444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b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Times New Roman"/>
                <a:ea typeface="Calibri"/>
                <a:cs typeface="Times New Roman"/>
              </a:rPr>
              <a:t>HỘI ĐỒNG NHÂN DÂN VỚI CHÍNH SÁCH </a:t>
            </a:r>
            <a:br>
              <a:rPr lang="en-US" sz="3600" b="1" dirty="0">
                <a:latin typeface="Times New Roman"/>
                <a:ea typeface="Calibri"/>
                <a:cs typeface="Times New Roman"/>
              </a:rPr>
            </a:br>
            <a:r>
              <a:rPr lang="en-US" sz="3600" b="1" dirty="0">
                <a:latin typeface="Times New Roman"/>
                <a:ea typeface="Calibri"/>
                <a:cs typeface="Times New Roman"/>
              </a:rPr>
              <a:t>GIẢM NGHÈO BỀN VỮNG</a:t>
            </a:r>
            <a:br>
              <a:rPr lang="en-US" sz="2800" b="1" dirty="0">
                <a:latin typeface="Calibri"/>
                <a:ea typeface="Calibri"/>
                <a:cs typeface="Times New Roman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b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05330"/>
            <a:ext cx="12192000" cy="285267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sz="4000" b="1" kern="10" dirty="0">
              <a:ln w="9525" cap="rnd">
                <a:solidFill>
                  <a:srgbClr val="00FF00"/>
                </a:solidFill>
                <a:prstDash val="sysDot"/>
                <a:round/>
                <a:headEnd/>
                <a:tailEnd/>
              </a:ln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buNone/>
              <a:defRPr/>
            </a:pP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002060"/>
                </a:solidFill>
                <a:cs typeface="Times New Roman" panose="02020603050405020304" pitchFamily="18" charset="0"/>
              </a:rPr>
              <a:t>  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002060"/>
                </a:solidFill>
                <a:cs typeface="Times New Roman" panose="02020603050405020304" pitchFamily="18" charset="0"/>
              </a:rPr>
              <a:t>Đỗ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002060"/>
                </a:solidFill>
                <a:cs typeface="Times New Roman" panose="02020603050405020304" pitchFamily="18" charset="0"/>
              </a:rPr>
              <a:t> Mạnh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002060"/>
                </a:solidFill>
                <a:cs typeface="Times New Roman" panose="02020603050405020304" pitchFamily="18" charset="0"/>
              </a:rPr>
              <a:t>Hùng</a:t>
            </a:r>
            <a:endParaRPr lang="en-US" sz="4000" b="1" kern="10" dirty="0">
              <a:ln w="9525" cap="rnd">
                <a:solidFill>
                  <a:srgbClr val="00FF00"/>
                </a:solidFill>
                <a:prstDash val="sysDot"/>
                <a:round/>
                <a:headEnd/>
                <a:tailEnd/>
              </a:ln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b="1" i="1" dirty="0" err="1">
                <a:ea typeface="Times New Roman" panose="02020603050405020304" pitchFamily="18" charset="0"/>
              </a:rPr>
              <a:t>Nguyên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ea typeface="Times New Roman" panose="02020603050405020304" pitchFamily="18" charset="0"/>
              </a:rPr>
              <a:t>Phó</a:t>
            </a:r>
            <a:r>
              <a:rPr lang="en-US" b="1" i="1" dirty="0">
                <a:ea typeface="Times New Roman" panose="02020603050405020304" pitchFamily="18" charset="0"/>
              </a:rPr>
              <a:t> Chủ </a:t>
            </a:r>
            <a:r>
              <a:rPr lang="en-US" b="1" i="1">
                <a:ea typeface="Times New Roman" panose="02020603050405020304" pitchFamily="18" charset="0"/>
              </a:rPr>
              <a:t>nhiệm Ủy </a:t>
            </a:r>
            <a:r>
              <a:rPr lang="en-US" b="1" i="1" dirty="0">
                <a:ea typeface="Times New Roman" panose="02020603050405020304" pitchFamily="18" charset="0"/>
              </a:rPr>
              <a:t>ban </a:t>
            </a:r>
            <a:r>
              <a:rPr lang="en-US" b="1" i="1" dirty="0" err="1">
                <a:ea typeface="Times New Roman" panose="02020603050405020304" pitchFamily="18" charset="0"/>
              </a:rPr>
              <a:t>về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ea typeface="Times New Roman" panose="02020603050405020304" pitchFamily="18" charset="0"/>
              </a:rPr>
              <a:t>các</a:t>
            </a:r>
            <a:r>
              <a:rPr lang="en-US" b="1" i="1" dirty="0">
                <a:ea typeface="Times New Roman" panose="02020603050405020304" pitchFamily="18" charset="0"/>
              </a:rPr>
              <a:t> vấn </a:t>
            </a:r>
            <a:r>
              <a:rPr lang="en-US" b="1" i="1" dirty="0" err="1">
                <a:ea typeface="Times New Roman" panose="02020603050405020304" pitchFamily="18" charset="0"/>
              </a:rPr>
              <a:t>đề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ea typeface="Times New Roman" panose="02020603050405020304" pitchFamily="18" charset="0"/>
              </a:rPr>
              <a:t>xã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ea typeface="Times New Roman" panose="02020603050405020304" pitchFamily="18" charset="0"/>
              </a:rPr>
              <a:t>hội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</a:p>
          <a:p>
            <a:pPr indent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b="1" i="1" dirty="0" err="1">
                <a:ea typeface="Times New Roman" panose="02020603050405020304" pitchFamily="18" charset="0"/>
              </a:rPr>
              <a:t>của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ea typeface="Times New Roman" panose="02020603050405020304" pitchFamily="18" charset="0"/>
              </a:rPr>
              <a:t>Quốc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ea typeface="Times New Roman" panose="02020603050405020304" pitchFamily="18" charset="0"/>
              </a:rPr>
              <a:t>hội</a:t>
            </a:r>
            <a:r>
              <a:rPr lang="en-US" b="1" i="1" dirty="0"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ea typeface="Times New Roman" panose="02020603050405020304" pitchFamily="18" charset="0"/>
              </a:rPr>
              <a:t>khoá</a:t>
            </a:r>
            <a:r>
              <a:rPr lang="en-US" b="1" i="1" dirty="0">
                <a:ea typeface="Times New Roman" panose="02020603050405020304" pitchFamily="18" charset="0"/>
              </a:rPr>
              <a:t> XIII</a:t>
            </a:r>
          </a:p>
          <a:p>
            <a:pPr indent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b="1" i="1" dirty="0" err="1">
                <a:ea typeface="Calibri" panose="020F0502020204030204" pitchFamily="34" charset="0"/>
              </a:rPr>
              <a:t>Nguyên</a:t>
            </a:r>
            <a:r>
              <a:rPr lang="en-US" b="1" i="1" dirty="0">
                <a:ea typeface="Calibri" panose="020F0502020204030204" pitchFamily="34" charset="0"/>
              </a:rPr>
              <a:t> </a:t>
            </a:r>
            <a:r>
              <a:rPr lang="en-US" b="1" i="1" dirty="0" err="1">
                <a:ea typeface="Calibri" panose="020F0502020204030204" pitchFamily="34" charset="0"/>
              </a:rPr>
              <a:t>Phó</a:t>
            </a:r>
            <a:r>
              <a:rPr lang="en-US" b="1" i="1" dirty="0">
                <a:ea typeface="Calibri" panose="020F0502020204030204" pitchFamily="34" charset="0"/>
              </a:rPr>
              <a:t> Chủ nhiệm </a:t>
            </a:r>
            <a:r>
              <a:rPr lang="en-US" b="1" i="1" dirty="0" err="1">
                <a:ea typeface="Calibri" panose="020F0502020204030204" pitchFamily="34" charset="0"/>
              </a:rPr>
              <a:t>Văn</a:t>
            </a:r>
            <a:r>
              <a:rPr lang="en-US" b="1" i="1" dirty="0">
                <a:ea typeface="Calibri" panose="020F0502020204030204" pitchFamily="34" charset="0"/>
              </a:rPr>
              <a:t> </a:t>
            </a:r>
            <a:r>
              <a:rPr lang="en-US" b="1" i="1" dirty="0" err="1">
                <a:ea typeface="Calibri" panose="020F0502020204030204" pitchFamily="34" charset="0"/>
              </a:rPr>
              <a:t>phòng</a:t>
            </a:r>
            <a:r>
              <a:rPr lang="en-US" b="1" i="1" dirty="0">
                <a:ea typeface="Calibri" panose="020F0502020204030204" pitchFamily="34" charset="0"/>
              </a:rPr>
              <a:t> </a:t>
            </a:r>
            <a:r>
              <a:rPr lang="en-US" b="1" i="1" dirty="0" err="1">
                <a:ea typeface="Calibri" panose="020F0502020204030204" pitchFamily="34" charset="0"/>
              </a:rPr>
              <a:t>Quốc</a:t>
            </a:r>
            <a:r>
              <a:rPr lang="en-US" b="1" i="1" dirty="0">
                <a:ea typeface="Calibri" panose="020F0502020204030204" pitchFamily="34" charset="0"/>
              </a:rPr>
              <a:t> </a:t>
            </a:r>
            <a:r>
              <a:rPr lang="en-US" b="1" i="1" dirty="0" err="1">
                <a:ea typeface="Calibri" panose="020F0502020204030204" pitchFamily="34" charset="0"/>
              </a:rPr>
              <a:t>hội</a:t>
            </a:r>
            <a:endParaRPr lang="en-US" b="1" dirty="0">
              <a:ea typeface="Times New Roman" panose="02020603050405020304" pitchFamily="18" charset="0"/>
            </a:endParaRPr>
          </a:p>
          <a:p>
            <a:pPr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188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26" y="1371600"/>
            <a:ext cx="11522765" cy="538980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i="1">
                <a:latin typeface="Times New Roman"/>
                <a:ea typeface="Calibri"/>
                <a:cs typeface="Times New Roman"/>
              </a:rPr>
              <a:t>          </a:t>
            </a:r>
            <a:r>
              <a:rPr lang="en-US" sz="3100" b="1" i="1">
                <a:latin typeface="Times New Roman"/>
                <a:ea typeface="Calibri"/>
                <a:cs typeface="Times New Roman"/>
              </a:rPr>
              <a:t>1.2. 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tâm</a:t>
            </a:r>
            <a:endParaRPr lang="en-US" sz="31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latin typeface="Times New Roman"/>
                <a:ea typeface="Calibri"/>
                <a:cs typeface="Times New Roman"/>
              </a:rPr>
              <a:t>- 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vai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trò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thời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tối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3100">
                <a:latin typeface="Times New Roman"/>
                <a:ea typeface="Calibri"/>
                <a:cs typeface="Times New Roman"/>
              </a:rPr>
              <a:t> lực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Ưu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tiên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MTQG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-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bào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miền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núi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-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3100">
                <a:latin typeface="Times New Roman"/>
                <a:ea typeface="Calibri"/>
                <a:cs typeface="Times New Roman"/>
              </a:rPr>
              <a:t> 2021-2030.</a:t>
            </a:r>
            <a:endParaRPr lang="en-US" sz="31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latin typeface="Times New Roman"/>
                <a:ea typeface="Calibri"/>
                <a:cs typeface="Times New Roman"/>
              </a:rPr>
              <a:t>- 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tục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đổi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nâng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quản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lý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3100">
                <a:latin typeface="Times New Roman"/>
                <a:ea typeface="Calibri"/>
                <a:cs typeface="Times New Roman"/>
              </a:rPr>
              <a:t> nước.</a:t>
            </a:r>
            <a:endParaRPr lang="en-US" sz="31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endParaRPr lang="en-US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FE1A82-6312-4A80-97BF-BAB0D410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7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8215"/>
            <a:ext cx="12192000" cy="6093193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2487" y="1336174"/>
            <a:ext cx="11176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latin typeface="Times New Roman"/>
                <a:ea typeface="Calibri"/>
                <a:cs typeface="Times New Roman"/>
              </a:rPr>
              <a:t>2.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hội</a:t>
            </a:r>
            <a:endParaRPr lang="en-US" sz="3000" b="1" dirty="0"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000" b="1" i="1">
                <a:latin typeface="Times New Roman"/>
                <a:ea typeface="Calibri"/>
                <a:cs typeface="Times New Roman"/>
              </a:rPr>
              <a:t>2.1.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quan</a:t>
            </a:r>
            <a:endParaRPr lang="en-US" sz="3000" b="1" i="1" dirty="0"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Khoản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3</a:t>
            </a:r>
            <a:r>
              <a:rPr lang="en-US" sz="3000">
                <a:latin typeface="Times New Roman"/>
                <a:ea typeface="Calibri"/>
                <a:cs typeface="Times New Roman"/>
              </a:rPr>
              <a:t>, Điều 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12,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hiểm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y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đình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nhóm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do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đóng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hiểm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>
                <a:latin typeface="Times New Roman"/>
                <a:ea typeface="Calibri"/>
                <a:cs typeface="Times New Roman"/>
              </a:rPr>
              <a:t>y tế.</a:t>
            </a:r>
            <a:endParaRPr lang="en-US" sz="3000" dirty="0"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000">
                <a:latin typeface="Times New Roman"/>
                <a:ea typeface="Calibri"/>
                <a:cs typeface="Times New Roman"/>
              </a:rPr>
              <a:t>- Khoản 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000">
                <a:latin typeface="Times New Roman"/>
                <a:ea typeface="Calibri"/>
                <a:cs typeface="Times New Roman"/>
              </a:rPr>
              <a:t>, Điều 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85,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Giáo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dục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2019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miễn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học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phí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(và một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tượng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sz="3000">
                <a:latin typeface="Times New Roman"/>
                <a:ea typeface="Calibri"/>
                <a:cs typeface="Times New Roman"/>
              </a:rPr>
              <a:t>).</a:t>
            </a:r>
            <a:endParaRPr lang="en-US" sz="3000" dirty="0"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như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Người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khuyết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tật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Người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tuổi… cũng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hộ nghèo.</a:t>
            </a:r>
            <a:endParaRPr lang="en-US" sz="3000" dirty="0"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9A6001-02A3-43C9-88FC-44C58F774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9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6" y="608580"/>
            <a:ext cx="11536019" cy="609319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b="1" i="1">
                <a:latin typeface="Times New Roman"/>
                <a:ea typeface="Calibri"/>
                <a:cs typeface="Times New Roman"/>
              </a:rPr>
              <a:t>2.2.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>
                <a:latin typeface="Times New Roman"/>
                <a:ea typeface="Calibri"/>
                <a:cs typeface="Times New Roman"/>
              </a:rPr>
              <a:t>24/2021/QH15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28/7/2021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duyệt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2021-2025</a:t>
            </a:r>
            <a:endParaRPr lang="en-US" sz="30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tổng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quát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bao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trùm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chế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tái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vượt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lên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mức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tối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dịch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nâng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lượng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cuộc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bãi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ngang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ven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biển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hải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đảo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khỏi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tình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trạng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khăn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.</a:t>
            </a:r>
            <a:endParaRPr lang="en-US" sz="3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0816" y="1374149"/>
            <a:ext cx="11910646" cy="59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hội</a:t>
            </a:r>
            <a:endParaRPr lang="en-US" sz="3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70D155B-C9DF-4757-8BAA-F714FD4A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62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96" y="1156094"/>
            <a:ext cx="11761304" cy="560531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i="1">
                <a:latin typeface="Times New Roman"/>
                <a:ea typeface="Calibri"/>
                <a:cs typeface="Times New Roman"/>
              </a:rPr>
              <a:t>2.2. Nghị quyết số 24/2021/QH15 ngày 28/7/2021 phê duyệt chủ trương đầu tư Chương trình mục tiêu quốc gia giảm nghèo bền vững giai đoạn 2021-2025</a:t>
            </a:r>
            <a:endParaRPr lang="en-US" sz="2400" b="1" i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: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duy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trì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mức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1-1,5% / </a:t>
            </a:r>
            <a:r>
              <a:rPr lang="en-US" sz="2400">
                <a:latin typeface="Times New Roman"/>
                <a:ea typeface="Calibri"/>
                <a:cs typeface="Times New Roman"/>
              </a:rPr>
              <a:t>1 năm.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3%/</a:t>
            </a:r>
            <a:r>
              <a:rPr lang="en-US" sz="2400">
                <a:latin typeface="Times New Roman"/>
                <a:ea typeface="Calibri"/>
                <a:cs typeface="Times New Roman"/>
              </a:rPr>
              <a:t>1 năm.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+ 30%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, 30%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bãi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ngang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ven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biển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hải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đảo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khỏi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tình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trạng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2400">
                <a:latin typeface="Times New Roman"/>
                <a:ea typeface="Calibri"/>
                <a:cs typeface="Times New Roman"/>
              </a:rPr>
              <a:t> khăn.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phí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400">
                <a:latin typeface="Times New Roman"/>
                <a:ea typeface="Calibri"/>
                <a:cs typeface="Times New Roman"/>
              </a:rPr>
              <a:t> hiện: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Tổng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400">
                <a:latin typeface="Times New Roman"/>
                <a:ea typeface="Calibri"/>
                <a:cs typeface="Times New Roman"/>
              </a:rPr>
              <a:t> (giai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2021-2025)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tối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75.000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đồng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imes New Roman"/>
                <a:ea typeface="Calibri"/>
                <a:cs typeface="Times New Roman"/>
              </a:rPr>
              <a:t>             +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ương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: 48.000 </a:t>
            </a:r>
            <a:r>
              <a:rPr lang="en-US" sz="240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400">
                <a:latin typeface="Times New Roman"/>
                <a:ea typeface="Calibri"/>
                <a:cs typeface="Times New Roman"/>
              </a:rPr>
              <a:t> đồng.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imes New Roman"/>
                <a:ea typeface="Calibri"/>
                <a:cs typeface="Times New Roman"/>
              </a:rPr>
              <a:t>             +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: 12.690 </a:t>
            </a:r>
            <a:r>
              <a:rPr lang="en-US" sz="240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400">
                <a:latin typeface="Times New Roman"/>
                <a:ea typeface="Calibri"/>
                <a:cs typeface="Times New Roman"/>
              </a:rPr>
              <a:t> đồng.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imes New Roman"/>
                <a:ea typeface="Calibri"/>
                <a:cs typeface="Times New Roman"/>
              </a:rPr>
              <a:t>             +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 : 14.310 </a:t>
            </a:r>
            <a:r>
              <a:rPr lang="en-US" sz="240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400">
                <a:latin typeface="Times New Roman"/>
                <a:ea typeface="Calibri"/>
                <a:cs typeface="Times New Roman"/>
              </a:rPr>
              <a:t> đồng.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023" y="1156094"/>
            <a:ext cx="11910646" cy="546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9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Các văn bản của Quốc hội</a:t>
            </a:r>
            <a:endParaRPr lang="en-US" sz="29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5087C9-829A-404C-B023-74D78104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8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190" y="1212573"/>
            <a:ext cx="11595653" cy="55488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b="1" i="1">
                <a:latin typeface="Times New Roman"/>
                <a:ea typeface="Calibri"/>
                <a:cs typeface="Times New Roman"/>
              </a:rPr>
              <a:t>2.2.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>
                <a:latin typeface="Times New Roman"/>
                <a:ea typeface="Calibri"/>
                <a:cs typeface="Times New Roman"/>
              </a:rPr>
              <a:t>24/2021/QH15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28/7/2021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duyệt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2021-2025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Nguyên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tắc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khai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chế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quản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lý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điều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hành: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tâm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bãi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ven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biển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hải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đảo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);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ưu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viên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em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phụ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nữ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nghèo.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bổ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ứng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phù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chế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thù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phù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kiện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bãi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ven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biển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hải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đảo.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i="1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677" y="1212573"/>
            <a:ext cx="11910646" cy="56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hội</a:t>
            </a:r>
            <a:endParaRPr lang="en-US" sz="3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934C2C-4105-45ED-BCC6-79A0D085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8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6" y="1750314"/>
            <a:ext cx="11509513" cy="530774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700" b="1" i="1">
                <a:latin typeface="Times New Roman"/>
                <a:ea typeface="Calibri"/>
                <a:cs typeface="Times New Roman"/>
              </a:rPr>
              <a:t>2.2.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>
                <a:latin typeface="Times New Roman"/>
                <a:ea typeface="Calibri"/>
                <a:cs typeface="Times New Roman"/>
              </a:rPr>
              <a:t>24/2021/QH15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28/7/2021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duyệt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2021-2025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Nâng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ngành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khuyến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khích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vững.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khai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dân.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tổ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nghèo.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cường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thanh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kiểm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sát.</a:t>
            </a:r>
            <a:endParaRPr lang="en-US" sz="27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677" y="1157010"/>
            <a:ext cx="11910646" cy="59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hội</a:t>
            </a:r>
            <a:endParaRPr lang="en-US" sz="3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0FCBFD-0EC3-41C9-BCFF-DBE43808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86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0" y="1060173"/>
            <a:ext cx="11658855" cy="570123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700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b="1" i="1">
                <a:latin typeface="Times New Roman"/>
                <a:ea typeface="Calibri"/>
                <a:cs typeface="Times New Roman"/>
              </a:rPr>
              <a:t>2.2.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24/2021/ QH15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28/7/2021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duyệt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2021-2025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Nâng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ngành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khuyến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khích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vững.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khai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dân.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tổ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trình.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nghèo.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cường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thanh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kiểm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sát.</a:t>
            </a:r>
            <a:endParaRPr lang="en-US" sz="27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9790" y="1195373"/>
            <a:ext cx="11910646" cy="56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hội</a:t>
            </a:r>
            <a:endParaRPr lang="en-US" sz="3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EB5EC8-DAF0-4DF0-9E33-9C205C00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32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2" y="1407280"/>
            <a:ext cx="11817927" cy="524403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900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2.2.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24/2021/ QH15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28/7/2021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duyệt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2021-2025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9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Giao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sz="2900">
                <a:latin typeface="Times New Roman"/>
                <a:ea typeface="Calibri"/>
                <a:cs typeface="Times New Roman"/>
              </a:rPr>
              <a:t> Chính phủ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lập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Ban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chung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cả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3 CT MTQG (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nông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thôn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KTXH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bào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miền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núi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nguyên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tắc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chí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mức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bổ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ương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ứng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hằng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báo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cáo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900">
                <a:latin typeface="Times New Roman"/>
                <a:ea typeface="Calibri"/>
                <a:cs typeface="Times New Roman"/>
              </a:rPr>
              <a:t> hiện.</a:t>
            </a:r>
            <a:endParaRPr lang="en-US" sz="2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i="1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07" y="1407280"/>
            <a:ext cx="11910646" cy="59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hội</a:t>
            </a:r>
            <a:endParaRPr lang="en-US" sz="3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303093-DE14-4FDE-9D11-6B46456E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636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04" y="1205948"/>
            <a:ext cx="11628783" cy="555546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50" b="1" i="1">
                <a:latin typeface="Times New Roman"/>
                <a:ea typeface="Calibri"/>
                <a:cs typeface="Times New Roman"/>
              </a:rPr>
              <a:t>2.2.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24/2021/ QH15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28/7/2021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duyệt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450" b="1" i="1">
                <a:latin typeface="Times New Roman"/>
                <a:ea typeface="Calibri"/>
                <a:cs typeface="Times New Roman"/>
              </a:rPr>
              <a:t> tư Chương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50" b="1" i="1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2450" b="1" i="1" dirty="0">
                <a:latin typeface="Times New Roman"/>
                <a:ea typeface="Calibri"/>
                <a:cs typeface="Times New Roman"/>
              </a:rPr>
              <a:t> 2021-2025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Giao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nhân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Ủy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>
                <a:latin typeface="Times New Roman"/>
                <a:ea typeface="Calibri"/>
                <a:cs typeface="Times New Roman"/>
              </a:rPr>
              <a:t>ban nhân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tỉnh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phạm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vi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mình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:</a:t>
            </a:r>
            <a:endParaRPr lang="en-US" sz="2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kế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hoạch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cân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bố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trí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phối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lồng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ghép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ương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tối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trùng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lắp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chồng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chéo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phạm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vi,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tượng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CT MTQG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cùng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khuyến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khích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thúc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đẩy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vững.</a:t>
            </a:r>
            <a:endParaRPr lang="en-US" sz="2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Hàng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UBND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tỉnh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báo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cáo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HĐND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cùng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báo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cáo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Chính phủ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trình.</a:t>
            </a:r>
            <a:endParaRPr lang="en-US" sz="25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7146" y="1261505"/>
            <a:ext cx="11910646" cy="56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văn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hội</a:t>
            </a:r>
            <a:endParaRPr lang="en-US" sz="3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37D2C8-D520-442B-BFC7-04CD1B8C3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13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8626"/>
            <a:ext cx="11575774" cy="599278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200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   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90/QĐ-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TTg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3200" b="1">
                <a:latin typeface="Times New Roman"/>
                <a:ea typeface="Calibri"/>
                <a:cs typeface="Times New Roman"/>
              </a:rPr>
              <a:t> 18/01/2022</a:t>
            </a:r>
            <a:endParaRPr lang="en-US" sz="32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 err="1">
                <a:latin typeface="Times New Roman"/>
                <a:ea typeface="Calibri"/>
                <a:cs typeface="Times New Roman"/>
              </a:rPr>
              <a:t>Căn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cứ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24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nói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ban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hành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90/QĐ -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TTg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duyệt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2021-2025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như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nêu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đạt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2025:  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56475F-584C-423C-ABC9-40474383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5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0" y="1352282"/>
            <a:ext cx="11508954" cy="5409126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b="1">
                <a:latin typeface="Times New Roman"/>
                <a:ea typeface="Calibri"/>
                <a:cs typeface="Times New Roman"/>
              </a:rPr>
              <a:t>    1.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Đảng</a:t>
            </a:r>
            <a:endParaRPr lang="en-US" sz="30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ta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ban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hành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nhiều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tính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đường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lối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hướng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gần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đây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thị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05-CT/TW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Ban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Bí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thư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ương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cường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lãnh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2030.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thị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một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sau</a:t>
            </a:r>
            <a:r>
              <a:rPr lang="en-US" sz="3000">
                <a:latin typeface="Times New Roman"/>
                <a:ea typeface="Calibri"/>
                <a:cs typeface="Times New Roman"/>
              </a:rPr>
              <a:t>: </a:t>
            </a:r>
            <a:endParaRPr lang="en-US" sz="3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4974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1212574"/>
            <a:ext cx="11622157" cy="554883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  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90/QĐ -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TTg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b="1">
                <a:latin typeface="Times New Roman"/>
                <a:ea typeface="Calibri"/>
                <a:cs typeface="Times New Roman"/>
              </a:rPr>
              <a:t> 18/01/2022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>
                <a:latin typeface="Times New Roman"/>
                <a:ea typeface="Calibri"/>
                <a:cs typeface="Times New Roman"/>
              </a:rPr>
              <a:t> yếu: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Phấn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đấu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½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so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>
                <a:latin typeface="Times New Roman"/>
                <a:ea typeface="Calibri"/>
                <a:cs typeface="Times New Roman"/>
              </a:rPr>
              <a:t> kỳ.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+ 100%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ngang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ven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biển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>
                <a:latin typeface="Times New Roman"/>
                <a:ea typeface="Calibri"/>
                <a:cs typeface="Times New Roman"/>
              </a:rPr>
              <a:t> tế 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ưu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tầng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err="1">
                <a:latin typeface="Times New Roman"/>
                <a:ea typeface="Calibri"/>
                <a:cs typeface="Times New Roman"/>
              </a:rPr>
              <a:t>trường</a:t>
            </a:r>
            <a:r>
              <a:rPr lang="en-US">
                <a:latin typeface="Times New Roman"/>
                <a:ea typeface="Calibri"/>
                <a:cs typeface="Times New Roman"/>
              </a:rPr>
              <a:t> học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y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thủy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…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1000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mô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án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sản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xuất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doanh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dịch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du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lịch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khởi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nghiệp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khởi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doanh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nhằm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nhập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…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0DC4C2B-2A50-4AB7-A0FE-3CCF64FD3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5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4486"/>
            <a:ext cx="11701670" cy="5316921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  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90/QĐ -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TTg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b="1">
                <a:latin typeface="Times New Roman"/>
                <a:ea typeface="Calibri"/>
                <a:cs typeface="Times New Roman"/>
              </a:rPr>
              <a:t> 18/01/2022</a:t>
            </a:r>
            <a:endParaRPr lang="en-US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Phấn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đấu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80%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khả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cầu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đang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đặc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bãi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ngang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ven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biển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hải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đảo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nâng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sản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xuất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nhằm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thu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nhập.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Phấn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đấu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ít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viên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độ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tuổi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vững.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  + 100%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bộ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huấn.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32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2525D3-0C9E-44CC-AB55-E488F7AF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35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82" y="894673"/>
            <a:ext cx="11624717" cy="5793999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en-US" sz="2900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900" dirty="0">
                <a:latin typeface="Times New Roman"/>
                <a:ea typeface="Calibri"/>
                <a:cs typeface="Times New Roman"/>
              </a:rPr>
              <a:t>   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90/QĐ -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TTg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b="1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sz="29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b="1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900" b="1">
                <a:latin typeface="Times New Roman"/>
                <a:ea typeface="Calibri"/>
                <a:cs typeface="Times New Roman"/>
              </a:rPr>
              <a:t> 18/01/2022</a:t>
            </a:r>
            <a:endParaRPr lang="en-US" sz="2900" b="1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9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mức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độ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thiếu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hụt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dịch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endParaRPr lang="en-US" sz="29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900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:</a:t>
            </a:r>
            <a:endParaRPr lang="en-US" sz="2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US" sz="2900">
                <a:latin typeface="Times New Roman"/>
                <a:ea typeface="Calibri"/>
                <a:cs typeface="Times New Roman"/>
              </a:rPr>
              <a:t>100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%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nhu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cầu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hướng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nghề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nghiệp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cung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sz="290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900">
                <a:latin typeface="Times New Roman"/>
                <a:ea typeface="Calibri"/>
                <a:cs typeface="Times New Roman"/>
              </a:rPr>
              <a:t> làm.</a:t>
            </a:r>
            <a:endParaRPr lang="en-US" sz="2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US" sz="2900">
                <a:latin typeface="Times New Roman"/>
                <a:ea typeface="Calibri"/>
                <a:cs typeface="Times New Roman"/>
              </a:rPr>
              <a:t> Ít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100.000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nối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29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900" err="1"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900">
                <a:latin typeface="Times New Roman"/>
                <a:ea typeface="Calibri"/>
                <a:cs typeface="Times New Roman"/>
              </a:rPr>
              <a:t> công.</a:t>
            </a:r>
            <a:endParaRPr lang="en-US" sz="29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44CB008-C8FE-402E-B9BB-5D4135D7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72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6094"/>
            <a:ext cx="11582400" cy="538980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  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90/QĐ -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TTg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b="1">
                <a:latin typeface="Times New Roman"/>
                <a:ea typeface="Calibri"/>
                <a:cs typeface="Times New Roman"/>
              </a:rPr>
              <a:t> 18/01/2022</a:t>
            </a:r>
            <a:endParaRPr lang="en-US" b="1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latin typeface="Times New Roman"/>
                <a:ea typeface="Calibri"/>
                <a:cs typeface="Times New Roman"/>
              </a:rPr>
              <a:t> </a:t>
            </a:r>
            <a:r>
              <a:rPr lang="en-US">
                <a:latin typeface="Times New Roman"/>
                <a:ea typeface="Calibri"/>
                <a:cs typeface="Times New Roman"/>
              </a:rPr>
              <a:t>Ít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9.500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ở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ĐBKK, BNVB&amp;HĐ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5.700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ở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ngoài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đồng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thiếu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y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: 100%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hiểm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y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em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suy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dưỡng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thấp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còi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ở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ĐBKKVBNVB &amp; HĐ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xuống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dưới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34%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thiếu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dục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: 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indent="4048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62013" algn="l"/>
              </a:tabLst>
            </a:pPr>
            <a:r>
              <a:rPr lang="en-US">
                <a:latin typeface="Times New Roman"/>
                <a:ea typeface="Calibri"/>
                <a:cs typeface="Times New Roman"/>
              </a:rPr>
              <a:t>     Tỷ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em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học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đúng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đ</a:t>
            </a:r>
            <a:r>
              <a:rPr lang="vi-VN" dirty="0">
                <a:latin typeface="Times New Roman"/>
                <a:ea typeface="Calibri"/>
                <a:cs typeface="Times New Roman"/>
              </a:rPr>
              <a:t>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tuổi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90%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indent="40481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62013" algn="l"/>
              </a:tabLst>
            </a:pPr>
            <a:r>
              <a:rPr lang="en-US">
                <a:latin typeface="Times New Roman"/>
                <a:ea typeface="Calibri"/>
                <a:cs typeface="Times New Roman"/>
              </a:rPr>
              <a:t>     Tỷ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60%,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chứng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>
                <a:latin typeface="Times New Roman"/>
                <a:ea typeface="Calibri"/>
                <a:cs typeface="Times New Roman"/>
              </a:rPr>
              <a:t>25%.</a:t>
            </a:r>
            <a:endParaRPr lang="en-US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F5E971-458D-4CEC-855E-72AB2819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05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668215"/>
            <a:ext cx="11622156" cy="609319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600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   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90/QĐ -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TTg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600" b="1">
                <a:latin typeface="Times New Roman"/>
                <a:ea typeface="Calibri"/>
                <a:cs typeface="Times New Roman"/>
              </a:rPr>
              <a:t> 18/01/2022</a:t>
            </a:r>
            <a:endParaRPr lang="en-US" sz="2600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thiếu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ở: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Tối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100.000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tại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ở,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ở </a:t>
            </a:r>
            <a:r>
              <a:rPr lang="en-US" sz="2600">
                <a:latin typeface="Times New Roman"/>
                <a:ea typeface="Calibri"/>
                <a:cs typeface="Times New Roman"/>
              </a:rPr>
              <a:t>an toàn,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ổn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khả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chống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chịu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thiên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tai.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thiếu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vệ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: 90%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vệ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ít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60%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vệ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sinh.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thiếu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tin: 90%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cầu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dịch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viễn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internet; 95%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đình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huyện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ĐBKKVBNVB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HĐ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GNBV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qua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xuất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phẩm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sản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phẩm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truyền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thông</a:t>
            </a:r>
            <a:r>
              <a:rPr lang="en-US" sz="2600" b="1" dirty="0">
                <a:latin typeface="Calibri"/>
                <a:ea typeface="Calibri"/>
                <a:cs typeface="Times New Roman"/>
              </a:rPr>
              <a:t>.</a:t>
            </a:r>
            <a:endParaRPr lang="en-US" sz="2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A459E56-D93E-4231-A253-B93F63D1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426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78" y="137232"/>
            <a:ext cx="11816863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400" dirty="0">
                <a:latin typeface="Times New Roman"/>
                <a:ea typeface="Calibri"/>
                <a:cs typeface="Times New Roman"/>
              </a:rPr>
            </a:br>
            <a:r>
              <a:rPr lang="en-US" sz="2500" b="1" dirty="0">
                <a:latin typeface="Times New Roman"/>
                <a:ea typeface="Calibri"/>
                <a:cs typeface="Times New Roman"/>
              </a:rPr>
              <a:t>II. THẨM QUYỀN CỦA  HỘI ĐỒNG NHÂN DÂN </a:t>
            </a:r>
            <a:r>
              <a:rPr lang="en-US" sz="2500" b="1">
                <a:latin typeface="Times New Roman"/>
                <a:ea typeface="Calibri"/>
                <a:cs typeface="Times New Roman"/>
              </a:rPr>
              <a:t>TRONG VIỆC 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THỰC HIỆN CHÍNH SÁCH GIẢM NGHÈO BỀN VỮNG</a:t>
            </a:r>
            <a:br>
              <a:rPr lang="en-US" sz="1800" b="1" dirty="0">
                <a:latin typeface="Calibri"/>
                <a:ea typeface="Calibri"/>
                <a:cs typeface="Times New Roman"/>
              </a:rPr>
            </a:br>
            <a:br>
              <a:rPr lang="en-US" sz="1800" dirty="0">
                <a:latin typeface="Calibri"/>
                <a:ea typeface="Calibri"/>
                <a:cs typeface="Times New Roman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6" y="1341120"/>
            <a:ext cx="11538568" cy="542028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i="1">
                <a:latin typeface="Times New Roman"/>
                <a:ea typeface="Calibri"/>
                <a:cs typeface="Times New Roman"/>
              </a:rPr>
              <a:t>   </a:t>
            </a:r>
            <a:r>
              <a:rPr lang="en-US" b="1">
                <a:latin typeface="Times New Roman"/>
                <a:ea typeface="Calibri"/>
                <a:cs typeface="Times New Roman"/>
              </a:rPr>
              <a:t>1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chung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1.1.</a:t>
            </a:r>
            <a:r>
              <a:rPr lang="en-US">
                <a:latin typeface="Times New Roman"/>
                <a:ea typeface="Calibri"/>
                <a:cs typeface="Times New Roman"/>
              </a:rPr>
              <a:t> 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(HĐND)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tiềm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phòng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an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ngừng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nâng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vật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tròn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nghĩa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>
                <a:latin typeface="Times New Roman"/>
                <a:ea typeface="Calibri"/>
                <a:cs typeface="Times New Roman"/>
              </a:rPr>
              <a:t> phương đối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đất</a:t>
            </a:r>
            <a:r>
              <a:rPr lang="en-US">
                <a:latin typeface="Times New Roman"/>
                <a:ea typeface="Calibri"/>
                <a:cs typeface="Times New Roman"/>
              </a:rPr>
              <a:t> nước.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1.2.</a:t>
            </a:r>
            <a:r>
              <a:rPr lang="en-US">
                <a:latin typeface="Times New Roman"/>
                <a:ea typeface="Calibri"/>
                <a:cs typeface="Times New Roman"/>
              </a:rPr>
              <a:t> 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HĐND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Thường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HĐND, UBND,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Tòa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án</a:t>
            </a:r>
            <a:r>
              <a:rPr lang="en-US">
                <a:latin typeface="Times New Roman"/>
                <a:ea typeface="Calibri"/>
                <a:cs typeface="Times New Roman"/>
              </a:rPr>
              <a:t> ND,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Kiểm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ND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HĐND;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tuân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tổ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đơn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vũ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trang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>
                <a:latin typeface="Times New Roman"/>
                <a:ea typeface="Calibri"/>
                <a:cs typeface="Times New Roman"/>
              </a:rPr>
              <a:t> phương</a:t>
            </a:r>
            <a:r>
              <a:rPr lang="en-US" b="1" dirty="0">
                <a:latin typeface="Calibri"/>
                <a:ea typeface="Calibri"/>
                <a:cs typeface="Times New Roman"/>
              </a:rPr>
              <a:t>.</a:t>
            </a: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292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6" y="1257694"/>
            <a:ext cx="11571699" cy="550371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i="1">
                <a:latin typeface="Times New Roman"/>
                <a:ea typeface="Calibri"/>
                <a:cs typeface="Times New Roman"/>
              </a:rPr>
              <a:t>   </a:t>
            </a:r>
            <a:r>
              <a:rPr lang="en-US" sz="3200" b="1">
                <a:latin typeface="Times New Roman"/>
                <a:ea typeface="Calibri"/>
                <a:cs typeface="Times New Roman"/>
              </a:rPr>
              <a:t>2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lĩnh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vực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Calibri"/>
                <a:cs typeface="Times New Roman"/>
              </a:rPr>
              <a:t>chiều</a:t>
            </a:r>
            <a:endParaRPr lang="en-US" sz="24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b="1" i="1">
                <a:latin typeface="Times New Roman"/>
                <a:ea typeface="Calibri"/>
                <a:cs typeface="Times New Roman"/>
              </a:rPr>
              <a:t>2.1. 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Theo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, HĐND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tỉnh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:</a:t>
            </a:r>
            <a:endParaRPr lang="en-US" sz="24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kế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hoạch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cân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bố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trí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phối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lồng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ghép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tối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vững.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biện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thúc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đẩy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vi-VN" sz="3200" dirty="0">
                <a:latin typeface="Times New Roman"/>
                <a:ea typeface="Calibri"/>
                <a:cs typeface="Times New Roman"/>
              </a:rPr>
              <a:t> đa chiều, </a:t>
            </a:r>
            <a:r>
              <a:rPr lang="vi-VN" sz="3200">
                <a:latin typeface="Times New Roman"/>
                <a:ea typeface="Calibri"/>
                <a:cs typeface="Times New Roman"/>
              </a:rPr>
              <a:t>bền vững</a:t>
            </a:r>
            <a:r>
              <a:rPr lang="en-US" sz="320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</a:t>
            </a:r>
            <a:r>
              <a:rPr lang="vi-VN" sz="3200" dirty="0">
                <a:latin typeface="Times New Roman"/>
                <a:ea typeface="Calibri"/>
                <a:cs typeface="Times New Roman"/>
              </a:rPr>
              <a:t>ám sát việc thực hiện chính sách, pháp luật về giảm nghèo trên </a:t>
            </a:r>
            <a:r>
              <a:rPr lang="vi-VN" sz="3200">
                <a:latin typeface="Times New Roman"/>
                <a:ea typeface="Calibri"/>
                <a:cs typeface="Times New Roman"/>
              </a:rPr>
              <a:t>địa bàn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.</a:t>
            </a:r>
            <a:endParaRPr lang="en-US" sz="2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6EDEC-B29F-486F-829A-B64CF62A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8" y="137232"/>
            <a:ext cx="11816863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400" dirty="0">
                <a:latin typeface="Times New Roman"/>
                <a:ea typeface="Calibri"/>
                <a:cs typeface="Times New Roman"/>
              </a:rPr>
            </a:br>
            <a:r>
              <a:rPr lang="en-US" sz="2500" b="1" dirty="0">
                <a:latin typeface="Times New Roman"/>
                <a:ea typeface="Calibri"/>
                <a:cs typeface="Times New Roman"/>
              </a:rPr>
              <a:t>II. THẨM QUYỀN CỦA  HỘI ĐỒNG NHÂN DÂN </a:t>
            </a:r>
            <a:r>
              <a:rPr lang="en-US" sz="2500" b="1">
                <a:latin typeface="Times New Roman"/>
                <a:ea typeface="Calibri"/>
                <a:cs typeface="Times New Roman"/>
              </a:rPr>
              <a:t>TRONG VIỆC 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THỰC HIỆN CHÍNH SÁCH GIẢM NGHÈO BỀN VỮNG</a:t>
            </a:r>
            <a:br>
              <a:rPr lang="en-US" sz="1800" b="1" dirty="0">
                <a:latin typeface="Calibri"/>
                <a:ea typeface="Calibri"/>
                <a:cs typeface="Times New Roman"/>
              </a:rPr>
            </a:br>
            <a:br>
              <a:rPr lang="en-US" sz="1800" dirty="0">
                <a:latin typeface="Calibri"/>
                <a:ea typeface="Calibri"/>
                <a:cs typeface="Times New Roman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91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1" y="1463040"/>
            <a:ext cx="11642036" cy="529836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b="1">
                <a:latin typeface="Times New Roman"/>
                <a:ea typeface="Calibri"/>
                <a:cs typeface="Times New Roman"/>
              </a:rPr>
              <a:t>     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2.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lĩnh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vực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chiều</a:t>
            </a:r>
            <a:endParaRPr lang="en-US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2.2.  </a:t>
            </a:r>
            <a:r>
              <a:rPr lang="vi-VN" b="1" i="1" dirty="0">
                <a:latin typeface="Times New Roman"/>
                <a:ea typeface="Calibri"/>
                <a:cs typeface="Times New Roman"/>
              </a:rPr>
              <a:t>Đối với các lĩnh vực nhằm đảm bảo giảm nghèo đa chiều:</a:t>
            </a:r>
            <a:endParaRPr lang="en-US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vi-VN" dirty="0">
                <a:latin typeface="Times New Roman"/>
                <a:ea typeface="Calibri"/>
                <a:cs typeface="Times New Roman"/>
              </a:rPr>
              <a:t> + Y tế: HĐND quyết định quy hoạch, kế hoạch phát triển mạng lưới khám, chữa bệnh; biện pháp bảo vệ sức khỏe nhân dân, thực hiện chính sách dân số, kế hoạch hóa gia đình, phòng chống dịch bệnh và phát triển y tế </a:t>
            </a:r>
            <a:r>
              <a:rPr lang="vi-VN">
                <a:latin typeface="Times New Roman"/>
                <a:ea typeface="Calibri"/>
                <a:cs typeface="Times New Roman"/>
              </a:rPr>
              <a:t>địa phương</a:t>
            </a:r>
            <a:r>
              <a:rPr lang="en-US">
                <a:latin typeface="Times New Roman"/>
                <a:ea typeface="Calibri"/>
                <a:cs typeface="Times New Roman"/>
              </a:rPr>
              <a:t>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vi-VN" dirty="0">
                <a:latin typeface="Times New Roman"/>
                <a:ea typeface="Calibri"/>
                <a:cs typeface="Times New Roman"/>
              </a:rPr>
              <a:t>  + Giáo dục: Quyết định biện pháp phát triển sự nghiệp giáo dục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vi-VN" dirty="0">
                <a:latin typeface="Times New Roman"/>
                <a:ea typeface="Calibri"/>
                <a:cs typeface="Times New Roman"/>
              </a:rPr>
              <a:t>- đào tạo, quyết định quy hoạch, kế hoạch phát triển mạng lưới giáo dục mầm non, giáo dục phổ thông, giáo dục nghề nghiệp; bảo đảm cơ sở vật chất và điều kiện cho các hoạt động giáo dục tại </a:t>
            </a:r>
            <a:r>
              <a:rPr lang="vi-VN">
                <a:latin typeface="Times New Roman"/>
                <a:ea typeface="Calibri"/>
                <a:cs typeface="Times New Roman"/>
              </a:rPr>
              <a:t>địa phương</a:t>
            </a:r>
            <a:r>
              <a:rPr lang="en-US" dirty="0">
                <a:latin typeface="Calibri"/>
                <a:ea typeface="Calibri"/>
                <a:cs typeface="Times New Roman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5018A2-6E4C-43E7-8BBB-1794CB9D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8" y="137232"/>
            <a:ext cx="11816863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400" dirty="0">
                <a:latin typeface="Times New Roman"/>
                <a:ea typeface="Calibri"/>
                <a:cs typeface="Times New Roman"/>
              </a:rPr>
            </a:br>
            <a:r>
              <a:rPr lang="en-US" sz="2500" b="1" dirty="0">
                <a:latin typeface="Times New Roman"/>
                <a:ea typeface="Calibri"/>
                <a:cs typeface="Times New Roman"/>
              </a:rPr>
              <a:t>II. THẨM QUYỀN CỦA  HỘI ĐỒNG NHÂN DÂN </a:t>
            </a:r>
            <a:r>
              <a:rPr lang="en-US" sz="2500" b="1">
                <a:latin typeface="Times New Roman"/>
                <a:ea typeface="Calibri"/>
                <a:cs typeface="Times New Roman"/>
              </a:rPr>
              <a:t>TRONG VIỆC 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THỰC HIỆN CHÍNH SÁCH GIẢM NGHÈO BỀN VỮNG</a:t>
            </a:r>
            <a:br>
              <a:rPr lang="en-US" sz="1800" b="1" dirty="0">
                <a:latin typeface="Calibri"/>
                <a:ea typeface="Calibri"/>
                <a:cs typeface="Times New Roman"/>
              </a:rPr>
            </a:br>
            <a:br>
              <a:rPr lang="en-US" sz="1800" dirty="0">
                <a:latin typeface="Calibri"/>
                <a:ea typeface="Calibri"/>
                <a:cs typeface="Times New Roman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08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417" y="1442720"/>
            <a:ext cx="11635409" cy="527804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        2.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lĩnh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vực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chiều</a:t>
            </a:r>
            <a:endParaRPr lang="en-US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2.2.  </a:t>
            </a:r>
            <a:r>
              <a:rPr lang="vi-VN" b="1" i="1" dirty="0">
                <a:latin typeface="Times New Roman"/>
                <a:ea typeface="Calibri"/>
                <a:cs typeface="Times New Roman"/>
              </a:rPr>
              <a:t>Đối với các lĩnh vực nhằm đảm bảo giảm nghèo đa chiều:</a:t>
            </a:r>
            <a:endParaRPr lang="en-US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vi-VN" dirty="0">
                <a:latin typeface="Times New Roman"/>
                <a:ea typeface="Calibri"/>
                <a:cs typeface="Times New Roman"/>
              </a:rPr>
              <a:t>+ Về nhà ở: HĐND quyết định các biện pháp phát triển nhà ở, các quy hoạch, kế hoạch về phát triển nhà ở, trong đó có nhà ở xã hội, nhà ở cho hộ nghèo, </a:t>
            </a:r>
            <a:r>
              <a:rPr lang="vi-VN">
                <a:latin typeface="Times New Roman"/>
                <a:ea typeface="Calibri"/>
                <a:cs typeface="Times New Roman"/>
              </a:rPr>
              <a:t>cận nghèo</a:t>
            </a:r>
            <a:r>
              <a:rPr lang="en-US">
                <a:latin typeface="Times New Roman"/>
                <a:ea typeface="Calibri"/>
                <a:cs typeface="Times New Roman"/>
              </a:rPr>
              <a:t>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vi-VN" dirty="0">
                <a:latin typeface="Times New Roman"/>
                <a:ea typeface="Calibri"/>
                <a:cs typeface="Times New Roman"/>
              </a:rPr>
              <a:t>  + Về nước sạch, </a:t>
            </a:r>
            <a:r>
              <a:rPr lang="vi-VN">
                <a:latin typeface="Times New Roman"/>
                <a:ea typeface="Calibri"/>
                <a:cs typeface="Times New Roman"/>
              </a:rPr>
              <a:t>vệ sinh: </a:t>
            </a:r>
            <a:r>
              <a:rPr lang="vi-VN" dirty="0">
                <a:latin typeface="Times New Roman"/>
                <a:ea typeface="Calibri"/>
                <a:cs typeface="Times New Roman"/>
              </a:rPr>
              <a:t>HĐND bố trí nguồn lực, quyết định các biện </a:t>
            </a:r>
            <a:r>
              <a:rPr lang="vi-VN">
                <a:latin typeface="Times New Roman"/>
                <a:ea typeface="Calibri"/>
                <a:cs typeface="Times New Roman"/>
              </a:rPr>
              <a:t>pháp để </a:t>
            </a:r>
            <a:r>
              <a:rPr lang="vi-VN" dirty="0">
                <a:latin typeface="Times New Roman"/>
                <a:ea typeface="Calibri"/>
                <a:cs typeface="Times New Roman"/>
              </a:rPr>
              <a:t>đảm bảo thực hiện các chỉ tiêu về giảm nghèo ở lĩnh </a:t>
            </a:r>
            <a:r>
              <a:rPr lang="vi-VN">
                <a:latin typeface="Times New Roman"/>
                <a:ea typeface="Calibri"/>
                <a:cs typeface="Times New Roman"/>
              </a:rPr>
              <a:t>vực này</a:t>
            </a:r>
            <a:r>
              <a:rPr lang="en-US">
                <a:latin typeface="Times New Roman"/>
                <a:ea typeface="Calibri"/>
                <a:cs typeface="Times New Roman"/>
              </a:rPr>
              <a:t>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vi-VN" dirty="0">
                <a:latin typeface="Times New Roman"/>
                <a:ea typeface="Calibri"/>
                <a:cs typeface="Times New Roman"/>
              </a:rPr>
              <a:t>+ Về thông tin: HĐND quyết định chủ trương, biện pháp phát triển mạng lưới thông tin, nhất là phát thanh, truyền hình</a:t>
            </a:r>
            <a:r>
              <a:rPr lang="vi-VN">
                <a:latin typeface="Times New Roman"/>
                <a:ea typeface="Calibri"/>
                <a:cs typeface="Times New Roman"/>
              </a:rPr>
              <a:t>, internet</a:t>
            </a:r>
            <a:r>
              <a:rPr lang="en-US" dirty="0">
                <a:latin typeface="Calibri"/>
                <a:ea typeface="Calibri"/>
                <a:cs typeface="Times New Roman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AB0B6FB-5031-4211-BD7D-899C9C83E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8" y="137232"/>
            <a:ext cx="11816863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400" dirty="0">
                <a:latin typeface="Times New Roman"/>
                <a:ea typeface="Calibri"/>
                <a:cs typeface="Times New Roman"/>
              </a:rPr>
            </a:br>
            <a:r>
              <a:rPr lang="en-US" sz="2500" b="1" dirty="0">
                <a:latin typeface="Times New Roman"/>
                <a:ea typeface="Calibri"/>
                <a:cs typeface="Times New Roman"/>
              </a:rPr>
              <a:t>II. THẨM QUYỀN CỦA  HỘI ĐỒNG NHÂN DÂN </a:t>
            </a:r>
            <a:r>
              <a:rPr lang="en-US" sz="2500" b="1">
                <a:latin typeface="Times New Roman"/>
                <a:ea typeface="Calibri"/>
                <a:cs typeface="Times New Roman"/>
              </a:rPr>
              <a:t>TRONG VIỆC 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THỰC HIỆN CHÍNH SÁCH GIẢM NGHÈO BỀN VỮNG</a:t>
            </a:r>
            <a:br>
              <a:rPr lang="en-US" sz="1800" b="1" dirty="0">
                <a:latin typeface="Calibri"/>
                <a:ea typeface="Calibri"/>
                <a:cs typeface="Times New Roman"/>
              </a:rPr>
            </a:br>
            <a:br>
              <a:rPr lang="en-US" sz="1800" dirty="0">
                <a:latin typeface="Calibri"/>
                <a:ea typeface="Calibri"/>
                <a:cs typeface="Times New Roman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69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78" y="1338468"/>
            <a:ext cx="11867322" cy="5456069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   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1. 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1.1.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b="1" i="1">
                <a:latin typeface="Times New Roman"/>
                <a:ea typeface="Calibri"/>
                <a:cs typeface="Times New Roman"/>
              </a:rPr>
              <a:t> một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đầy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đủ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sau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: </a:t>
            </a:r>
            <a:endParaRPr lang="en-US" b="1" i="1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05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Ban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thư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24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90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Thủ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phủ</a:t>
            </a:r>
            <a:r>
              <a:rPr lang="en-US">
                <a:latin typeface="Times New Roman"/>
                <a:ea typeface="Calibri"/>
                <a:cs typeface="Times New Roman"/>
              </a:rPr>
              <a:t>…).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UBND,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chuyên</a:t>
            </a:r>
            <a:r>
              <a:rPr lang="en-US">
                <a:latin typeface="Times New Roman"/>
                <a:ea typeface="Calibri"/>
                <a:cs typeface="Times New Roman"/>
              </a:rPr>
              <a:t> môn.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dư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>
                <a:latin typeface="Times New Roman"/>
                <a:ea typeface="Calibri"/>
                <a:cs typeface="Times New Roman"/>
              </a:rPr>
              <a:t> hội.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cứu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chuyên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môn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khoa</a:t>
            </a:r>
            <a:r>
              <a:rPr lang="en-US">
                <a:latin typeface="Times New Roman"/>
                <a:ea typeface="Calibri"/>
                <a:cs typeface="Times New Roman"/>
              </a:rPr>
              <a:t> học.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xuất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mưu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giúp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đ</a:t>
            </a:r>
            <a:r>
              <a:rPr lang="en-US">
                <a:latin typeface="Times New Roman"/>
                <a:ea typeface="Calibri"/>
                <a:cs typeface="Times New Roman"/>
              </a:rPr>
              <a:t>ại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biểu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HĐND (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phòng</a:t>
            </a:r>
            <a:r>
              <a:rPr lang="en-US">
                <a:latin typeface="Times New Roman"/>
                <a:ea typeface="Calibri"/>
                <a:cs typeface="Times New Roman"/>
              </a:rPr>
              <a:t>).</a:t>
            </a: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797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158" y="1352282"/>
            <a:ext cx="11176001" cy="540912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>
                <a:latin typeface="Times New Roman"/>
                <a:ea typeface="Calibri"/>
                <a:cs typeface="Times New Roman"/>
              </a:rPr>
              <a:t>1.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Times New Roman"/>
                <a:ea typeface="Calibri"/>
                <a:cs typeface="Times New Roman"/>
              </a:rPr>
              <a:t>Đảng</a:t>
            </a:r>
            <a:endParaRPr lang="en-US" sz="3000" b="1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i="1">
                <a:latin typeface="Times New Roman"/>
                <a:ea typeface="Calibri"/>
                <a:cs typeface="Times New Roman"/>
              </a:rPr>
              <a:t>1.1.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30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b="1" i="1" dirty="0" err="1">
                <a:latin typeface="Times New Roman"/>
                <a:ea typeface="Calibri"/>
                <a:cs typeface="Times New Roman"/>
              </a:rPr>
              <a:t>giá</a:t>
            </a:r>
            <a:endParaRPr lang="en-US" sz="3000" b="1" i="1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Ưu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: </a:t>
            </a:r>
            <a:endParaRPr lang="en-US" sz="3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Hệ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thống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ban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hành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khá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bộ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diện.</a:t>
            </a:r>
            <a:endParaRPr lang="en-US" sz="3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Ngân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 err="1">
                <a:latin typeface="Times New Roman"/>
                <a:ea typeface="Calibri"/>
                <a:cs typeface="Times New Roman"/>
              </a:rPr>
              <a:t>ngày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err="1">
                <a:latin typeface="Times New Roman"/>
                <a:ea typeface="Calibri"/>
                <a:cs typeface="Times New Roman"/>
              </a:rPr>
              <a:t>càng</a:t>
            </a:r>
            <a:r>
              <a:rPr lang="en-US" sz="3000">
                <a:latin typeface="Times New Roman"/>
                <a:ea typeface="Calibri"/>
                <a:cs typeface="Times New Roman"/>
              </a:rPr>
              <a:t> tăng.</a:t>
            </a:r>
            <a:endParaRPr lang="en-US" sz="3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B5C8B0-B4FB-4CCD-9D9D-A6FD5A94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75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6" y="1395454"/>
            <a:ext cx="11648661" cy="535932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700">
                <a:latin typeface="Times New Roman"/>
                <a:ea typeface="Calibri"/>
                <a:cs typeface="Times New Roman"/>
              </a:rPr>
              <a:t>     </a:t>
            </a:r>
            <a:r>
              <a:rPr lang="en-US" sz="2700" b="1">
                <a:latin typeface="Times New Roman"/>
                <a:ea typeface="Calibri"/>
                <a:cs typeface="Times New Roman"/>
              </a:rPr>
              <a:t>1. 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2700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700" b="1" i="1">
                <a:latin typeface="Times New Roman"/>
                <a:ea typeface="Calibri"/>
                <a:cs typeface="Times New Roman"/>
              </a:rPr>
              <a:t>1.2.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sở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, ĐB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nghiên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cứu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tốt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phiên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họp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tra</a:t>
            </a:r>
            <a:endParaRPr lang="en-US" sz="27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Trước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hết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ĐB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cường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nghiên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cứu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bằng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dành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thời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gian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đọc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tìm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hiểu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lĩnh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gắn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tiễn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>
                <a:latin typeface="Times New Roman"/>
                <a:ea typeface="Calibri"/>
                <a:cs typeface="Times New Roman"/>
              </a:rPr>
              <a:t>ĐB (nhất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xúc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tri,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…)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tự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sâu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sắc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phục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ĐB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nói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chung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nói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riêng.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Ngoài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tự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nghiên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cứu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ĐB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cũng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bổ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sung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tin qua ý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chuyên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tri,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…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bàn</a:t>
            </a:r>
            <a:r>
              <a:rPr lang="en-US" sz="2700" dirty="0">
                <a:latin typeface="Calibri"/>
                <a:ea typeface="Calibri"/>
                <a:cs typeface="Times New Roman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11F8F0-8B5B-4000-BB40-A852048B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03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22" y="1345096"/>
            <a:ext cx="11907078" cy="541631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>
                <a:latin typeface="Times New Roman"/>
                <a:ea typeface="Calibri"/>
                <a:cs typeface="Times New Roman"/>
              </a:rPr>
              <a:t>      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1. 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2700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b="1" i="1" spc="-30">
                <a:latin typeface="Times New Roman"/>
                <a:ea typeface="Calibri"/>
                <a:cs typeface="Times New Roman"/>
              </a:rPr>
              <a:t>1.3. Kỹ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lắng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nghe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tổng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b="1" i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spc="-30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2700" b="1" i="1" spc="-3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ĐB,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rèn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luyện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nghe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quản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lý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>
                <a:latin typeface="Times New Roman"/>
                <a:ea typeface="Calibri"/>
                <a:cs typeface="Times New Roman"/>
              </a:rPr>
              <a:t>tri (trong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),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tổ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doanh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nghiệp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…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Xem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xét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nào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tốt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nào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vướng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mắc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cản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trở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nỗ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nghèo.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Khâu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ĐB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tổng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so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chiếu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đúc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định,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… của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riêng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tra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.</a:t>
            </a:r>
            <a:endParaRPr lang="en-US" sz="27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F73EB7-A678-4BFA-89B6-B8968436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05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12" y="1300480"/>
            <a:ext cx="11767931" cy="546092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     </a:t>
            </a:r>
            <a:r>
              <a:rPr lang="en-US" b="1">
                <a:latin typeface="Times New Roman"/>
                <a:ea typeface="Calibri"/>
                <a:cs typeface="Times New Roman"/>
              </a:rPr>
              <a:t>1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. 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1.3.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lắng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nghe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tổng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Sau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ĐB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sẽ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tục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Ngay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giai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đoạn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này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ĐB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vẫn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ý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Ý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ngắn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gọn</a:t>
            </a:r>
            <a:r>
              <a:rPr lang="en-US">
                <a:latin typeface="Times New Roman"/>
                <a:ea typeface="Calibri"/>
                <a:cs typeface="Times New Roman"/>
              </a:rPr>
              <a:t>, súc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phục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nghiệm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thấy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ý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lượng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họp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này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thường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chóng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b="1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54F119B-2721-4483-9A6A-2A332529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96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30" y="1422400"/>
            <a:ext cx="11668540" cy="53390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>
                <a:latin typeface="Times New Roman"/>
                <a:ea typeface="Calibri"/>
                <a:cs typeface="Times New Roman"/>
              </a:rPr>
              <a:t>   2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biểu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thảo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tranh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err="1">
                <a:latin typeface="Times New Roman"/>
                <a:ea typeface="Calibri"/>
                <a:cs typeface="Times New Roman"/>
              </a:rPr>
              <a:t>lĩnh</a:t>
            </a:r>
            <a:r>
              <a:rPr lang="en-US" sz="2600" b="1">
                <a:latin typeface="Times New Roman"/>
                <a:ea typeface="Calibri"/>
                <a:cs typeface="Times New Roman"/>
              </a:rPr>
              <a:t> vực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26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>
                <a:latin typeface="Times New Roman"/>
                <a:ea typeface="Calibri"/>
                <a:cs typeface="Times New Roman"/>
              </a:rPr>
              <a:t>2.1. 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HĐND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chế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“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viện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”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vì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vậy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thảo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tại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phiên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họp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tại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thẩm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…)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rất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ĐB.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“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bố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”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ý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ĐB,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mà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còn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ĐB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dư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tạo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ủng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hộ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>
                <a:latin typeface="Times New Roman"/>
                <a:ea typeface="Calibri"/>
                <a:cs typeface="Times New Roman"/>
              </a:rPr>
              <a:t>2.2. 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Khi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thảo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tranh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ĐB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lựa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chọn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dung,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chú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ý 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đang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vướng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mắc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tổ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ngành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xuất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600">
                <a:latin typeface="Times New Roman"/>
                <a:ea typeface="Calibri"/>
                <a:cs typeface="Times New Roman"/>
              </a:rPr>
              <a:t>, tháo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gỡ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(Việc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bố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trí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phí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lượng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dự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án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hút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doanh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nghiệp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tạo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600">
                <a:latin typeface="Times New Roman"/>
                <a:ea typeface="Calibri"/>
                <a:cs typeface="Times New Roman"/>
              </a:rPr>
              <a:t>…).</a:t>
            </a:r>
            <a:endParaRPr lang="en-US" sz="2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8C8864A-3ADF-42FF-892B-E6810714F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48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04" y="1544320"/>
            <a:ext cx="11794435" cy="521708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3100" b="1">
                <a:latin typeface="Times New Roman"/>
                <a:ea typeface="Calibri"/>
                <a:cs typeface="Times New Roman"/>
              </a:rPr>
              <a:t>2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biểu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thảo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tranh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err="1">
                <a:latin typeface="Times New Roman"/>
                <a:ea typeface="Calibri"/>
                <a:cs typeface="Times New Roman"/>
              </a:rPr>
              <a:t>lĩnh</a:t>
            </a:r>
            <a:r>
              <a:rPr lang="en-US" sz="3100" b="1">
                <a:latin typeface="Times New Roman"/>
                <a:ea typeface="Calibri"/>
                <a:cs typeface="Times New Roman"/>
              </a:rPr>
              <a:t> vực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3100" b="1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100" b="1" i="1">
                <a:latin typeface="Times New Roman"/>
                <a:ea typeface="Calibri"/>
                <a:cs typeface="Times New Roman"/>
              </a:rPr>
              <a:t>2.3.</a:t>
            </a:r>
            <a:r>
              <a:rPr lang="en-US" sz="3100">
                <a:latin typeface="Times New Roman"/>
                <a:ea typeface="Calibri"/>
                <a:cs typeface="Times New Roman"/>
              </a:rPr>
              <a:t> 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Luôn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giữ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tâm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thế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vì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biểu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nêu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ý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ĐB,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tránh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nói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dài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dòng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err="1">
                <a:latin typeface="Times New Roman"/>
                <a:ea typeface="Calibri"/>
                <a:cs typeface="Times New Roman"/>
              </a:rPr>
              <a:t>hoàn</a:t>
            </a:r>
            <a:r>
              <a:rPr lang="en-US" sz="3100">
                <a:latin typeface="Times New Roman"/>
                <a:ea typeface="Calibri"/>
                <a:cs typeface="Times New Roman"/>
              </a:rPr>
              <a:t> chỉnh,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cương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hoặc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biểu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ứng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khẩu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tùy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dung,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điều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kiện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100">
                <a:latin typeface="Times New Roman"/>
                <a:ea typeface="Calibri"/>
                <a:cs typeface="Times New Roman"/>
              </a:rPr>
              <a:t> ĐB</a:t>
            </a:r>
            <a:r>
              <a:rPr lang="en-US" sz="3100" dirty="0">
                <a:latin typeface="Calibri"/>
                <a:ea typeface="Calibri"/>
                <a:cs typeface="Times New Roman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82E68C-4147-442F-BBF6-E0F7BEADF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82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04" y="1422400"/>
            <a:ext cx="11622157" cy="533900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100" dirty="0">
                <a:latin typeface="Times New Roman"/>
                <a:ea typeface="Calibri"/>
                <a:cs typeface="Times New Roman"/>
              </a:rPr>
              <a:t>     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31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100" b="1" i="1">
                <a:latin typeface="Times New Roman"/>
                <a:ea typeface="Calibri"/>
                <a:cs typeface="Times New Roman"/>
              </a:rPr>
              <a:t>3.1.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lựa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chọn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31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b="1" i="1" dirty="0" err="1">
                <a:latin typeface="Times New Roman"/>
                <a:ea typeface="Calibri"/>
                <a:cs typeface="Times New Roman"/>
              </a:rPr>
              <a:t>sát</a:t>
            </a:r>
            <a:endParaRPr lang="en-US" sz="31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1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Xác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tầm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lựa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chọn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yếu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tố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tiền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mang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tính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lượng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Lựa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chọn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trúng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đúng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sẽ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lục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góp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phần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HĐND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“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ở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3100">
                <a:latin typeface="Times New Roman"/>
                <a:ea typeface="Calibri"/>
                <a:cs typeface="Times New Roman"/>
              </a:rPr>
              <a:t>”,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“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đại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diện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3100">
                <a:latin typeface="Times New Roman"/>
                <a:ea typeface="Calibri"/>
                <a:cs typeface="Times New Roman"/>
              </a:rPr>
              <a:t>”.</a:t>
            </a:r>
            <a:endParaRPr lang="en-US" sz="31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n-US" sz="31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3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F96715A-C069-455D-A5DC-5A37063C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78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320800"/>
            <a:ext cx="11708295" cy="54406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b="1" spc="-30">
                <a:latin typeface="Times New Roman"/>
                <a:ea typeface="Calibri"/>
                <a:cs typeface="Times New Roman"/>
              </a:rPr>
              <a:t>3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b="1" spc="-3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spc="-30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2700" b="1" spc="-3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b="1" i="1">
                <a:latin typeface="Times New Roman"/>
                <a:ea typeface="Calibri"/>
                <a:cs typeface="Times New Roman"/>
              </a:rPr>
              <a:t>3.1.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lựa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chọn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sát</a:t>
            </a:r>
            <a:endParaRPr lang="en-US" sz="27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cứ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lựa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chọn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: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từng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sát.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Nghị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HĐND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bàn.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ở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then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chốt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hoặc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vướng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mắc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tháo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tri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ý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dư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đang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xúc</a:t>
            </a:r>
            <a:r>
              <a:rPr lang="en-US" sz="2700">
                <a:latin typeface="Times New Roman"/>
                <a:ea typeface="Calibri"/>
                <a:cs typeface="Times New Roman"/>
              </a:rPr>
              <a:t>…</a:t>
            </a:r>
            <a:endParaRPr lang="en-US" sz="27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7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58B415-9B2C-4028-8583-446FE855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432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1258956"/>
            <a:ext cx="11615530" cy="550245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b="1">
                <a:latin typeface="Times New Roman"/>
                <a:ea typeface="Calibri"/>
                <a:cs typeface="Times New Roman"/>
              </a:rPr>
              <a:t>     3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3.2.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quá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sát</a:t>
            </a:r>
            <a:endParaRPr lang="en-US" sz="20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ĐB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sắp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bố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lịch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đầy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đủ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hoạch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>
                <a:latin typeface="Times New Roman"/>
                <a:ea typeface="Calibri"/>
                <a:cs typeface="Times New Roman"/>
              </a:rPr>
              <a:t>).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Chú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ý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thập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lý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nghe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đọc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cứu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nghe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tổng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ý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>
                <a:latin typeface="Times New Roman"/>
                <a:ea typeface="Calibri"/>
                <a:cs typeface="Times New Roman"/>
              </a:rPr>
              <a:t>).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tham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cuộc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họp</a:t>
            </a:r>
            <a:r>
              <a:rPr lang="en-US">
                <a:latin typeface="Times New Roman"/>
                <a:ea typeface="Calibri"/>
                <a:cs typeface="Times New Roman"/>
              </a:rPr>
              <a:t>… của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>
                <a:latin typeface="Times New Roman"/>
                <a:ea typeface="Calibri"/>
                <a:cs typeface="Times New Roman"/>
              </a:rPr>
              <a:t> sát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.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6D6CCDD-EA74-415F-A19E-B424BC34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030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" y="1376752"/>
            <a:ext cx="12192000" cy="517644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     </a:t>
            </a:r>
            <a:r>
              <a:rPr lang="en-US" b="1">
                <a:latin typeface="Times New Roman"/>
                <a:ea typeface="Calibri"/>
                <a:cs typeface="Times New Roman"/>
              </a:rPr>
              <a:t>3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3.3. 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vấn</a:t>
            </a:r>
            <a:endParaRPr lang="en-US" sz="20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: qua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hoặc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  (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xúc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tri,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đơn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thư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…) ĐB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thấy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vướng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mắc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thấp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hoặc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lãng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…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ghi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chép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tổng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>
                <a:latin typeface="Times New Roman"/>
                <a:ea typeface="Calibri"/>
                <a:cs typeface="Times New Roman"/>
              </a:rPr>
              <a:t> vấn.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lập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luận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Khoản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2</a:t>
            </a:r>
            <a:r>
              <a:rPr lang="en-US">
                <a:latin typeface="Times New Roman"/>
                <a:ea typeface="Calibri"/>
                <a:cs typeface="Times New Roman"/>
              </a:rPr>
              <a:t>, Điều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84, </a:t>
            </a:r>
            <a:r>
              <a:rPr lang="en-US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>
                <a:latin typeface="Times New Roman"/>
                <a:ea typeface="Calibri"/>
                <a:cs typeface="Times New Roman"/>
              </a:rPr>
              <a:t> Hoạt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>
                <a:latin typeface="Times New Roman"/>
                <a:ea typeface="Calibri"/>
                <a:cs typeface="Times New Roman"/>
              </a:rPr>
              <a:t> Quốc hội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HĐND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“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rõ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ràng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cứ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>
                <a:latin typeface="Times New Roman"/>
                <a:ea typeface="Calibri"/>
                <a:cs typeface="Times New Roman"/>
              </a:rPr>
              <a:t>”.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7EE1E93-BAD8-423E-8279-AE6AE7DB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968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417" y="1320800"/>
            <a:ext cx="11681792" cy="54406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b="1">
                <a:latin typeface="Times New Roman"/>
                <a:ea typeface="Calibri"/>
                <a:cs typeface="Times New Roman"/>
              </a:rPr>
              <a:t>    3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sz="26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b="1" i="1">
                <a:latin typeface="Times New Roman"/>
                <a:ea typeface="Calibri"/>
                <a:cs typeface="Times New Roman"/>
              </a:rPr>
              <a:t>3.3.  </a:t>
            </a:r>
            <a:r>
              <a:rPr lang="en-US" sz="2600" b="1" i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6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i="1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26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i="1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6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i="1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i="1" dirty="0" err="1">
                <a:latin typeface="Times New Roman"/>
                <a:ea typeface="Calibri"/>
                <a:cs typeface="Times New Roman"/>
              </a:rPr>
              <a:t>vấn</a:t>
            </a:r>
            <a:endParaRPr lang="en-US" sz="26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phải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bằng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chứng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nêu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vấn.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Rõ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ràng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Yêu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cầu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này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ĐB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hiểu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rõ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mà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mình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điều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này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đặt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câu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hỏi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thường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vì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nêu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thuộc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yêu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cầu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trả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lời.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căn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cứ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căn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cứ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lý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căn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cứ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tế.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Phải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: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phải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dựa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quy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mỗi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,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err="1">
                <a:latin typeface="Times New Roman"/>
                <a:ea typeface="Calibri"/>
                <a:cs typeface="Times New Roman"/>
              </a:rPr>
              <a:t>đứng</a:t>
            </a:r>
            <a:r>
              <a:rPr lang="en-US" sz="2600">
                <a:latin typeface="Times New Roman"/>
                <a:ea typeface="Calibri"/>
                <a:cs typeface="Times New Roman"/>
              </a:rPr>
              <a:t> đầu.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en-US" sz="2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C32CCB-BA26-4DD3-9586-04D075A0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3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282"/>
            <a:ext cx="11681791" cy="540912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   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 </a:t>
            </a:r>
            <a:r>
              <a:rPr lang="en-US" sz="2700" b="1">
                <a:latin typeface="Times New Roman"/>
                <a:ea typeface="Calibri"/>
                <a:cs typeface="Times New Roman"/>
              </a:rPr>
              <a:t>1.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dirty="0" err="1">
                <a:latin typeface="Times New Roman"/>
                <a:ea typeface="Calibri"/>
                <a:cs typeface="Times New Roman"/>
              </a:rPr>
              <a:t>Đảng</a:t>
            </a:r>
            <a:endParaRPr lang="en-US" sz="27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b="1" i="1" dirty="0">
                <a:latin typeface="Times New Roman"/>
                <a:ea typeface="Calibri"/>
                <a:cs typeface="Times New Roman"/>
              </a:rPr>
              <a:t>1.1.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7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b="1" i="1" dirty="0" err="1">
                <a:latin typeface="Times New Roman"/>
                <a:ea typeface="Calibri"/>
                <a:cs typeface="Times New Roman"/>
              </a:rPr>
              <a:t>giá</a:t>
            </a:r>
            <a:endParaRPr lang="en-US" sz="27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Ưu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: 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ý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chí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vươn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tấm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gương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điển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nỗ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vươn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hàng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chục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triệu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cuộc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nhiều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khỏi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tình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đạt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nông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thôn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nhanh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nếu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1993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cả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58,1%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2020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còn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>
                <a:latin typeface="Times New Roman"/>
                <a:ea typeface="Calibri"/>
                <a:cs typeface="Times New Roman"/>
              </a:rPr>
              <a:t>2,75%.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Việt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Nam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hoàn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sớm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Thiên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niên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kỷ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LHQ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xóa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đói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cộng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quốc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giá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sáng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err="1">
                <a:latin typeface="Times New Roman"/>
                <a:ea typeface="Calibri"/>
                <a:cs typeface="Times New Roman"/>
              </a:rPr>
              <a:t>thế</a:t>
            </a:r>
            <a:r>
              <a:rPr lang="en-US" sz="2700">
                <a:latin typeface="Times New Roman"/>
                <a:ea typeface="Calibri"/>
                <a:cs typeface="Times New Roman"/>
              </a:rPr>
              <a:t> giới.</a:t>
            </a:r>
            <a:endParaRPr lang="en-US" sz="27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728BB85-BC0F-4C86-8B39-CB822B5ABE03}"/>
              </a:ext>
            </a:extLst>
          </p:cNvPr>
          <p:cNvSpPr txBox="1">
            <a:spLocks/>
          </p:cNvSpPr>
          <p:nvPr/>
        </p:nvSpPr>
        <p:spPr bwMode="auto">
          <a:xfrm>
            <a:off x="873760" y="96592"/>
            <a:ext cx="11176000" cy="112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latin typeface="Times New Roman"/>
                <a:ea typeface="Calibri"/>
                <a:cs typeface="Times New Roman"/>
              </a:rPr>
              <a:t>I. CHÍNH SÁCH VỀ GIẢM NGHÈO CỦA ĐẢNG, NHÀ 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837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22" y="1463040"/>
            <a:ext cx="11734800" cy="529836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>
                <a:latin typeface="Times New Roman"/>
                <a:ea typeface="Calibri"/>
                <a:cs typeface="Times New Roman"/>
              </a:rPr>
              <a:t>3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giám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luật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nghèo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i="1">
                <a:latin typeface="Times New Roman"/>
                <a:ea typeface="Calibri"/>
                <a:cs typeface="Times New Roman"/>
              </a:rPr>
              <a:t>3.3. 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vấn</a:t>
            </a:r>
            <a:endParaRPr lang="en-US" b="1" i="1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Kỹ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bày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>
                <a:latin typeface="Times New Roman"/>
                <a:ea typeface="Calibri"/>
                <a:cs typeface="Times New Roman"/>
              </a:rPr>
              <a:t> vấn.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ngắn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gọn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vấn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mang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xây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tránh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err="1">
                <a:latin typeface="Times New Roman"/>
                <a:ea typeface="Calibri"/>
                <a:cs typeface="Times New Roman"/>
              </a:rPr>
              <a:t>cá</a:t>
            </a:r>
            <a:r>
              <a:rPr lang="en-US">
                <a:latin typeface="Times New Roman"/>
                <a:ea typeface="Calibri"/>
                <a:cs typeface="Times New Roman"/>
              </a:rPr>
              <a:t> nhân.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971800" algn="ctr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bày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rõ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ràng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âm</a:t>
            </a:r>
            <a:r>
              <a:rPr lang="en-US">
                <a:latin typeface="Times New Roman"/>
                <a:ea typeface="Calibri"/>
                <a:cs typeface="Times New Roman"/>
              </a:rPr>
              <a:t> lượng, </a:t>
            </a:r>
            <a:r>
              <a:rPr lang="en-US" err="1">
                <a:latin typeface="Times New Roman"/>
                <a:ea typeface="Calibri"/>
                <a:cs typeface="Times New Roman"/>
              </a:rPr>
              <a:t>tốc</a:t>
            </a:r>
            <a:r>
              <a:rPr lang="en-US">
                <a:latin typeface="Times New Roman"/>
                <a:ea typeface="Calibri"/>
                <a:cs typeface="Times New Roman"/>
              </a:rPr>
              <a:t> độ,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hợp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lý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>
                <a:latin typeface="Times New Roman"/>
                <a:ea typeface="Calibri"/>
                <a:cs typeface="Times New Roman"/>
              </a:rPr>
              <a:t> vấn.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971800" algn="ctr"/>
              </a:tabLst>
            </a:pPr>
            <a:r>
              <a:rPr lang="en-US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>
                <a:latin typeface="Times New Roman"/>
                <a:ea typeface="Calibri"/>
                <a:cs typeface="Times New Roman"/>
              </a:rPr>
              <a:t> chỉ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tĩnh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tin,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tôn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chất</a:t>
            </a:r>
            <a:r>
              <a:rPr lang="en-US">
                <a:latin typeface="Times New Roman"/>
                <a:ea typeface="Calibri"/>
                <a:cs typeface="Times New Roman"/>
              </a:rPr>
              <a:t> vấn.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D6274E-ED36-4B83-96BD-482D31A03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04800"/>
            <a:ext cx="11440161" cy="8156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300" b="1">
                <a:ea typeface="Calibri"/>
                <a:cs typeface="Times New Roman"/>
              </a:rPr>
              <a:t>II</a:t>
            </a:r>
            <a:r>
              <a:rPr lang="en-US" sz="23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300" b="1" dirty="0">
                <a:ea typeface="Calibri"/>
                <a:cs typeface="Times New Roman"/>
              </a:rPr>
              <a:t>. </a:t>
            </a:r>
            <a:r>
              <a:rPr lang="vi-VN" sz="2300" b="1" dirty="0">
                <a:ea typeface="Calibri"/>
                <a:cs typeface="Times New Roman"/>
              </a:rPr>
              <a:t> MỘT SỐ KỸ NĂNG TRONG THỰC HIỆN NHIỆM VỤ, QUYỀN HẠN CỦA HĐND TRONG LĨNH VỰC GIẢM NGHÈO ĐA CHIỀU, </a:t>
            </a:r>
            <a:r>
              <a:rPr lang="vi-VN" sz="2300" b="1">
                <a:ea typeface="Calibri"/>
                <a:cs typeface="Times New Roman"/>
              </a:rPr>
              <a:t>BỀN VỮNG</a:t>
            </a:r>
            <a:br>
              <a:rPr lang="en-US" sz="2000" b="1" dirty="0">
                <a:latin typeface="Calibri"/>
                <a:ea typeface="Calibri"/>
                <a:cs typeface="Times New Roman"/>
              </a:rPr>
            </a:b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11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48" y="1352282"/>
            <a:ext cx="11489635" cy="540912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     </a:t>
            </a:r>
            <a:r>
              <a:rPr lang="en-US" b="1">
                <a:latin typeface="Times New Roman"/>
                <a:ea typeface="Calibri"/>
                <a:cs typeface="Times New Roman"/>
              </a:rPr>
              <a:t>1.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Đảng</a:t>
            </a:r>
            <a:endParaRPr lang="en-US" sz="20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i="1" dirty="0">
                <a:latin typeface="Times New Roman"/>
                <a:ea typeface="Calibri"/>
                <a:cs typeface="Times New Roman"/>
              </a:rPr>
              <a:t>1.1.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đánh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giá</a:t>
            </a:r>
            <a:endParaRPr lang="en-US" sz="20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- Về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: 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thật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nguy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còn</a:t>
            </a:r>
            <a:r>
              <a:rPr lang="en-US">
                <a:latin typeface="Times New Roman"/>
                <a:ea typeface="Calibri"/>
                <a:cs typeface="Times New Roman"/>
              </a:rPr>
              <a:t> cao.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>
                <a:latin typeface="Times New Roman"/>
                <a:ea typeface="Calibri"/>
                <a:cs typeface="Times New Roman"/>
              </a:rPr>
              <a:t> + Chênh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lệch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điều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dịch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trường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giữa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nhóm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cư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hẹp</a:t>
            </a:r>
            <a:r>
              <a:rPr lang="en-US">
                <a:latin typeface="Times New Roman"/>
                <a:ea typeface="Calibri"/>
                <a:cs typeface="Times New Roman"/>
              </a:rPr>
              <a:t> nhiều.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tỷ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lệ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còn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núi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ngang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ven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biển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hải</a:t>
            </a:r>
            <a:r>
              <a:rPr lang="en-US">
                <a:latin typeface="Times New Roman"/>
                <a:ea typeface="Calibri"/>
                <a:cs typeface="Times New Roman"/>
              </a:rPr>
              <a:t> đảo.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F82BF1B-C4FC-4A27-A634-B795A01E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7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65" y="1213134"/>
            <a:ext cx="11549269" cy="540912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    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b="1">
                <a:latin typeface="Times New Roman"/>
                <a:ea typeface="Calibri"/>
                <a:cs typeface="Times New Roman"/>
              </a:rPr>
              <a:t>1. </a:t>
            </a:r>
            <a:r>
              <a:rPr lang="en-US" sz="2500" b="1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b="1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b="1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5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b="1" dirty="0" err="1">
                <a:latin typeface="Times New Roman"/>
                <a:ea typeface="Calibri"/>
                <a:cs typeface="Times New Roman"/>
              </a:rPr>
              <a:t>Đảng</a:t>
            </a:r>
            <a:endParaRPr lang="en-US" sz="25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500" b="1" i="1" dirty="0">
                <a:latin typeface="Times New Roman"/>
                <a:ea typeface="Calibri"/>
                <a:cs typeface="Times New Roman"/>
              </a:rPr>
              <a:t>1.1. </a:t>
            </a:r>
            <a:r>
              <a:rPr lang="en-US" sz="2500" b="1" i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5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b="1" i="1" dirty="0" err="1"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5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b="1" i="1" dirty="0" err="1">
                <a:latin typeface="Times New Roman"/>
                <a:ea typeface="Calibri"/>
                <a:cs typeface="Times New Roman"/>
              </a:rPr>
              <a:t>giá</a:t>
            </a:r>
            <a:endParaRPr lang="en-US" sz="25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500">
                <a:latin typeface="Times New Roman"/>
                <a:ea typeface="Calibri"/>
                <a:cs typeface="Times New Roman"/>
              </a:rPr>
              <a:t>- Về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nhược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điểm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: </a:t>
            </a:r>
            <a:endParaRPr lang="en-US" sz="2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chế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quả.</a:t>
            </a:r>
            <a:endParaRPr lang="en-US" sz="2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Vẫn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còn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tưởng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trông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chờ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ỷ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vươn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lên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tự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một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nghèo.</a:t>
            </a:r>
            <a:endParaRPr lang="en-US" sz="2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ủy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đầy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đủ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tầm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nên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lãnh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lúc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nơi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liệt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kịp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thời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quả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quản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lý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mặt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hạn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chế.</a:t>
            </a:r>
            <a:endParaRPr lang="en-US" sz="2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Nguồn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đáp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ứng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yêu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cầu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khơi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dậy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tiềm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thế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mạnh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cộng</a:t>
            </a:r>
            <a:r>
              <a:rPr lang="en-US" sz="2500">
                <a:latin typeface="Times New Roman"/>
                <a:ea typeface="Calibri"/>
                <a:cs typeface="Times New Roman"/>
              </a:rPr>
              <a:t> đồng.</a:t>
            </a:r>
            <a:endParaRPr lang="en-US" sz="25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+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Ảnh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hưởng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yếu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tố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khách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(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Biến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đổi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khí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hậu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đại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Times New Roman"/>
                <a:ea typeface="Calibri"/>
                <a:cs typeface="Times New Roman"/>
              </a:rPr>
              <a:t>dịch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err="1">
                <a:latin typeface="Times New Roman"/>
                <a:ea typeface="Calibri"/>
                <a:cs typeface="Times New Roman"/>
              </a:rPr>
              <a:t>Covid</a:t>
            </a:r>
            <a:r>
              <a:rPr lang="en-US" sz="2500">
                <a:latin typeface="Times New Roman"/>
                <a:ea typeface="Calibri"/>
                <a:cs typeface="Times New Roman"/>
              </a:rPr>
              <a:t>…).</a:t>
            </a:r>
            <a:endParaRPr lang="en-US" sz="25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64F6CF-5E02-444A-BED3-B558429B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8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26" y="1298712"/>
            <a:ext cx="11642035" cy="5462695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i="1">
                <a:latin typeface="Times New Roman"/>
                <a:ea typeface="Calibri"/>
                <a:cs typeface="Times New Roman"/>
              </a:rPr>
              <a:t>          1.2. 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tâm</a:t>
            </a:r>
            <a:endParaRPr lang="en-US" sz="32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ủy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tổ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trung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chỉ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lãnh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đạo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coi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đây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lớn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quán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trị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thường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xuyên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lâu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dài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hệ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thống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trị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toàn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nội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dung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kế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hoạch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tế -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hằng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kế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hoạch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chiến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lược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tế -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5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10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năm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cấp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ngành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địa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đơn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vị.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endParaRPr lang="en-US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230B76-86C2-4FA6-AA68-89781B679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9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0036"/>
            <a:ext cx="11728174" cy="543137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>
                <a:latin typeface="Times New Roman"/>
                <a:ea typeface="Calibri"/>
                <a:cs typeface="Times New Roman"/>
              </a:rPr>
              <a:t>       </a:t>
            </a:r>
            <a:r>
              <a:rPr lang="en-US" sz="3200" b="1" i="1">
                <a:latin typeface="Times New Roman"/>
                <a:ea typeface="Calibri"/>
                <a:cs typeface="Times New Roman"/>
              </a:rPr>
              <a:t>   1.2. 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32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i="1" dirty="0" err="1">
                <a:latin typeface="Times New Roman"/>
                <a:ea typeface="Calibri"/>
                <a:cs typeface="Times New Roman"/>
              </a:rPr>
              <a:t>tâm</a:t>
            </a:r>
            <a:endParaRPr lang="en-US" sz="3200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- 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Đẩy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mạnh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tuyên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truyền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giáo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dục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nâng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trách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bộ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đảng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viên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đứng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huy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mạnh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mẽ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tinh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thần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“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thân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tương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ái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”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ta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viên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hướng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dẫn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kiến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thức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nghiệm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sản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xuất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doanh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chủ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vươn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thoát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trông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chờ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ỷ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Tích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cực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tuyên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truyền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kịp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thời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giới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thiệu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cá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thể,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mô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nghiệm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hay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sz="3200">
                <a:latin typeface="Times New Roman"/>
                <a:ea typeface="Calibri"/>
                <a:cs typeface="Times New Roman"/>
              </a:rPr>
              <a:t> vững.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68BAA4-615B-4424-B7D5-C390D191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7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39" y="1285460"/>
            <a:ext cx="11529392" cy="547594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i="1">
                <a:latin typeface="Times New Roman"/>
                <a:ea typeface="Calibri"/>
                <a:cs typeface="Times New Roman"/>
              </a:rPr>
              <a:t>          </a:t>
            </a:r>
            <a:r>
              <a:rPr lang="en-US" b="1" i="1">
                <a:latin typeface="Times New Roman"/>
                <a:ea typeface="Calibri"/>
                <a:cs typeface="Times New Roman"/>
              </a:rPr>
              <a:t>1.2. 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nhiệm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pháp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ea typeface="Calibri"/>
                <a:cs typeface="Times New Roman"/>
              </a:rPr>
              <a:t>tâm</a:t>
            </a:r>
            <a:endParaRPr lang="en-US" b="1" i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tục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chuẩn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chiều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gắn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mục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tiêu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tối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tăng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>
                <a:latin typeface="Times New Roman"/>
                <a:ea typeface="Calibri"/>
                <a:cs typeface="Times New Roman"/>
              </a:rPr>
              <a:t> dịch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Đổi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theo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hướng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điều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kiện</a:t>
            </a:r>
            <a:r>
              <a:rPr lang="en-US">
                <a:latin typeface="Times New Roman"/>
                <a:ea typeface="Calibri"/>
                <a:cs typeface="Times New Roman"/>
              </a:rPr>
              <a:t>, tăng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cường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còn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năng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lao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khuyến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khích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doanh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nghiệp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tư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họ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triển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Đẩy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mạnh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kinh</a:t>
            </a:r>
            <a:r>
              <a:rPr lang="en-US">
                <a:latin typeface="Times New Roman"/>
                <a:ea typeface="Calibri"/>
                <a:cs typeface="Times New Roman"/>
              </a:rPr>
              <a:t> tế 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chú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trọng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hỗ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khăn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tâm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ở,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sản</a:t>
            </a:r>
            <a:r>
              <a:rPr lang="en-US">
                <a:latin typeface="Times New Roman"/>
                <a:ea typeface="Calibri"/>
                <a:cs typeface="Times New Roman"/>
              </a:rPr>
              <a:t> xuất,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dịch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nghèo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đối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đồng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thiểu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số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err="1">
                <a:latin typeface="Times New Roman"/>
                <a:ea typeface="Calibri"/>
                <a:cs typeface="Times New Roman"/>
              </a:rPr>
              <a:t>miền</a:t>
            </a:r>
            <a:r>
              <a:rPr lang="en-US">
                <a:latin typeface="Times New Roman"/>
                <a:ea typeface="Calibri"/>
                <a:cs typeface="Times New Roman"/>
              </a:rPr>
              <a:t> núi.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CC08FE-D0CE-46B7-9822-E5FF5DFF6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632"/>
            <a:ext cx="11176000" cy="11204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I. CHÍNH SÁCH VỀ GIẢM NGHÈO CỦA ĐẢNG, NHÀ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NƯỚC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569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6356</Words>
  <Application>Microsoft Office PowerPoint</Application>
  <PresentationFormat>Widescreen</PresentationFormat>
  <Paragraphs>233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1_Office Theme</vt:lpstr>
      <vt:lpstr>     HỘI ĐỒNG NHÂN DÂN VỚI CHÍNH SÁCH  GIẢM NGHÈO BỀN VỮNG      </vt:lpstr>
      <vt:lpstr>I. CHÍNH SÁCH VỀ GIẢM NGHÈO CỦA ĐẢNG, NHÀ NƯỚC </vt:lpstr>
      <vt:lpstr>I. CHÍNH SÁCH VỀ GIẢM NGHÈO CỦA ĐẢNG, NHÀ NƯỚC </vt:lpstr>
      <vt:lpstr>PowerPoint Presentation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I. CHÍNH SÁCH VỀ GIẢM NGHÈO CỦA ĐẢNG, NHÀ NƯỚC </vt:lpstr>
      <vt:lpstr> II. THẨM QUYỀN CỦA  HỘI ĐỒNG NHÂN DÂN TRONG VIỆC THỰC HIỆN CHÍNH SÁCH GIẢM NGHÈO BỀN VỮNG  </vt:lpstr>
      <vt:lpstr> II. THẨM QUYỀN CỦA  HỘI ĐỒNG NHÂN DÂN TRONG VIỆC THỰC HIỆN CHÍNH SÁCH GIẢM NGHÈO BỀN VỮNG  </vt:lpstr>
      <vt:lpstr> II. THẨM QUYỀN CỦA  HỘI ĐỒNG NHÂN DÂN TRONG VIỆC THỰC HIỆN CHÍNH SÁCH GIẢM NGHÈO BỀN VỮNG  </vt:lpstr>
      <vt:lpstr> II. THẨM QUYỀN CỦA  HỘI ĐỒNG NHÂN DÂN TRONG VIỆC THỰC HIỆN CHÍNH SÁCH GIẢM NGHÈO BỀN VỮNG 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  <vt:lpstr>III.  MỘT SỐ KỸ NĂNG TRONG THỰC HIỆN NHIỆM VỤ, QUYỀN HẠN CỦA HĐND TRONG LĨNH VỰC GIẢM NGHÈO ĐA CHIỀU, BỀN VỮNG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KỸ NĂNG GIÁM SÁT  VIỆC TẠO CÔNG ĂN VIỆC LÀM                                        CHO NGƯỜI LAO ĐỘNG, HỌC NGHỀ,  HƯỚNG NGHIỆP TẠI ĐỊA PHƯƠNG</dc:title>
  <dc:creator>Admin</dc:creator>
  <cp:lastModifiedBy>Le Thi Bich Diep</cp:lastModifiedBy>
  <cp:revision>147</cp:revision>
  <dcterms:created xsi:type="dcterms:W3CDTF">2022-05-31T01:59:36Z</dcterms:created>
  <dcterms:modified xsi:type="dcterms:W3CDTF">2023-08-07T03:01:28Z</dcterms:modified>
</cp:coreProperties>
</file>